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76" r:id="rId3"/>
    <p:sldId id="273" r:id="rId4"/>
    <p:sldId id="274" r:id="rId5"/>
    <p:sldId id="272" r:id="rId6"/>
    <p:sldId id="257" r:id="rId7"/>
    <p:sldId id="269" r:id="rId8"/>
    <p:sldId id="270" r:id="rId9"/>
    <p:sldId id="271" r:id="rId10"/>
    <p:sldId id="268" r:id="rId11"/>
    <p:sldId id="258" r:id="rId12"/>
    <p:sldId id="261" r:id="rId13"/>
    <p:sldId id="262" r:id="rId14"/>
    <p:sldId id="263" r:id="rId15"/>
    <p:sldId id="264" r:id="rId16"/>
    <p:sldId id="265" r:id="rId17"/>
    <p:sldId id="266" r:id="rId18"/>
    <p:sldId id="267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78" autoAdjust="0"/>
    <p:restoredTop sz="94660"/>
  </p:normalViewPr>
  <p:slideViewPr>
    <p:cSldViewPr>
      <p:cViewPr varScale="1">
        <p:scale>
          <a:sx n="69" d="100"/>
          <a:sy n="69" d="100"/>
        </p:scale>
        <p:origin x="39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C9DC90-CDB4-4909-88E7-DA1F227139BF}" type="datetimeFigureOut">
              <a:rPr lang="ru-RU" smtClean="0"/>
              <a:t>18.11.2021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CCF745-08E4-4734-99A5-1E32925673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68839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4CF71-A326-4E81-A035-CAA0F84E2234}" type="datetimeFigureOut">
              <a:rPr lang="ru-RU" smtClean="0"/>
              <a:t>18.11.2021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DFFEF-D32D-4D39-912F-A6342B263C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11721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4CF71-A326-4E81-A035-CAA0F84E2234}" type="datetimeFigureOut">
              <a:rPr lang="ru-RU" smtClean="0"/>
              <a:t>18.11.2021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DFFEF-D32D-4D39-912F-A6342B263C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92769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4CF71-A326-4E81-A035-CAA0F84E2234}" type="datetimeFigureOut">
              <a:rPr lang="ru-RU" smtClean="0"/>
              <a:t>18.11.2021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DFFEF-D32D-4D39-912F-A6342B263C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3878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4CF71-A326-4E81-A035-CAA0F84E2234}" type="datetimeFigureOut">
              <a:rPr lang="ru-RU" smtClean="0"/>
              <a:t>18.11.2021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DFFEF-D32D-4D39-912F-A6342B263C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3489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4CF71-A326-4E81-A035-CAA0F84E2234}" type="datetimeFigureOut">
              <a:rPr lang="ru-RU" smtClean="0"/>
              <a:t>18.11.2021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DFFEF-D32D-4D39-912F-A6342B263C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7414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4CF71-A326-4E81-A035-CAA0F84E2234}" type="datetimeFigureOut">
              <a:rPr lang="ru-RU" smtClean="0"/>
              <a:t>18.11.2021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DFFEF-D32D-4D39-912F-A6342B263C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5979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4CF71-A326-4E81-A035-CAA0F84E2234}" type="datetimeFigureOut">
              <a:rPr lang="ru-RU" smtClean="0"/>
              <a:t>18.11.2021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DFFEF-D32D-4D39-912F-A6342B263C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535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4CF71-A326-4E81-A035-CAA0F84E2234}" type="datetimeFigureOut">
              <a:rPr lang="ru-RU" smtClean="0"/>
              <a:t>18.11.2021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DFFEF-D32D-4D39-912F-A6342B263C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1400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4CF71-A326-4E81-A035-CAA0F84E2234}" type="datetimeFigureOut">
              <a:rPr lang="ru-RU" smtClean="0"/>
              <a:t>18.11.2021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DFFEF-D32D-4D39-912F-A6342B263C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531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4CF71-A326-4E81-A035-CAA0F84E2234}" type="datetimeFigureOut">
              <a:rPr lang="ru-RU" smtClean="0"/>
              <a:t>18.11.2021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DFFEF-D32D-4D39-912F-A6342B263C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47318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4CF71-A326-4E81-A035-CAA0F84E2234}" type="datetimeFigureOut">
              <a:rPr lang="ru-RU" smtClean="0"/>
              <a:t>18.11.2021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DFFEF-D32D-4D39-912F-A6342B263C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9076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34CF71-A326-4E81-A035-CAA0F84E2234}" type="datetimeFigureOut">
              <a:rPr lang="ru-RU" smtClean="0"/>
              <a:t>18.11.2021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EDFFEF-D32D-4D39-912F-A6342B263C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9754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123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7544" y="1298198"/>
            <a:ext cx="722024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8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</a:t>
            </a:r>
            <a:endParaRPr lang="ru-RU" sz="88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355976" y="4779640"/>
            <a:ext cx="525658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</a:t>
            </a:r>
          </a:p>
          <a:p>
            <a:pPr algn="ctr"/>
            <a:r>
              <a:rPr lang="ru-RU" sz="2400" b="1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Абдурахманова М.А</a:t>
            </a:r>
            <a:endParaRPr lang="ru-RU" sz="2400" b="1" cap="none" spc="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7504" y="2754794"/>
            <a:ext cx="842442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«Математические игры для</a:t>
            </a:r>
          </a:p>
          <a:p>
            <a:pPr algn="ctr"/>
            <a:r>
              <a:rPr lang="ru-RU" sz="48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детей дошкольного возраста»</a:t>
            </a:r>
            <a:endParaRPr lang="ru-RU" sz="4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08695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7384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1484784"/>
            <a:ext cx="554461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Название </a:t>
            </a:r>
            <a:r>
              <a:rPr lang="ru-RU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"</a:t>
            </a:r>
            <a:r>
              <a:rPr lang="ru-RU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Колумбово</a:t>
            </a:r>
            <a:r>
              <a:rPr lang="ru-RU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яйцо" </a:t>
            </a:r>
            <a:r>
              <a:rPr lang="ru-RU" sz="28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очень подходит к предлагаемой головоломке. В ней также приходится долго ломать голову над тем, как собрать из десяти кусочков яйца картинку, а полученное в результате изображение обычно бывает очень простым.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152" y="2708920"/>
            <a:ext cx="2819559" cy="3395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180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6" y="0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1170949"/>
            <a:ext cx="4536504" cy="5282386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980727"/>
            <a:ext cx="439248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Колумбово</a:t>
            </a:r>
            <a:r>
              <a:rPr lang="ru-RU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яйцо </a:t>
            </a:r>
            <a:r>
              <a:rPr lang="ru-RU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представляет собой овал, который необходимо разрезать </a:t>
            </a:r>
            <a:r>
              <a:rPr lang="ru-RU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на 10 частей</a:t>
            </a:r>
            <a:r>
              <a:rPr lang="ru-RU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В результате получатся треугольники, трапеции с ровными и округлыми сторонами. Именно из этих частей необходимо сложить силуэт предмета, животного, человека и т. п.</a:t>
            </a:r>
            <a:endParaRPr lang="ru-RU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11981" y="338067"/>
            <a:ext cx="540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Описание игры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0683" y="1170949"/>
            <a:ext cx="3943805" cy="5164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999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286" y="0"/>
            <a:ext cx="9197286" cy="6974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-356651"/>
            <a:ext cx="82809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-53286" y="476672"/>
            <a:ext cx="9197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Правила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игры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1160476"/>
            <a:ext cx="6120680" cy="277258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 игре существует только </a:t>
            </a:r>
            <a:r>
              <a:rPr lang="ru-RU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два правила</a:t>
            </a:r>
            <a:r>
              <a:rPr lang="ru-RU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которые нельзя нарушать: </a:t>
            </a:r>
            <a:endParaRPr lang="ru-RU" sz="24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ru-RU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первое</a:t>
            </a:r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нужно использовать все детали; </a:t>
            </a:r>
            <a:endParaRPr lang="ru-RU" sz="24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ru-RU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второе</a:t>
            </a:r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части не должны пересекаться, их следует прикладывать друг к другу. </a:t>
            </a:r>
            <a:endParaRPr lang="ru-RU" sz="24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87624" y="5176990"/>
            <a:ext cx="7956376" cy="1797642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При знакомстве с головоломкой можно просто рассмотреть детали и подумать о том, на что они похожи. Это упростит игру в "</a:t>
            </a:r>
            <a:r>
              <a:rPr lang="ru-RU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Колумбово</a:t>
            </a:r>
            <a:r>
              <a:rPr lang="ru-RU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яйцо". Для дошкольников данный пункт просто необходим. Потому что так им будет проще понять, как составить фигурки. К тому же этот момент способствует развитию воображения и умению анализировать и разбивать целое на части.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200" y="1160476"/>
            <a:ext cx="2771800" cy="3780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246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0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763" y="476672"/>
            <a:ext cx="91328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Возможные схемы </a:t>
            </a:r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головоломки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113" y="1196752"/>
            <a:ext cx="4560093" cy="5256584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1113" y="1196752"/>
            <a:ext cx="45600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 уровень сложности</a:t>
            </a:r>
            <a:r>
              <a:rPr lang="en-US" sz="2400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2400" b="1" i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487" y="1700808"/>
            <a:ext cx="1813586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046" y="1677646"/>
            <a:ext cx="1656184" cy="1967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159" y="4472892"/>
            <a:ext cx="2103559" cy="1980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860032" y="1196752"/>
            <a:ext cx="4277618" cy="5256584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08" y="3645024"/>
            <a:ext cx="1983265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860032" y="1196752"/>
            <a:ext cx="4277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ru-RU" sz="2400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уровень сложности</a:t>
            </a:r>
            <a:r>
              <a:rPr lang="en-US" sz="2400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2400" b="1" i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1364" y="1753480"/>
            <a:ext cx="3434953" cy="4699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4498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763" y="332656"/>
            <a:ext cx="91328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Для знатоков и любителей поломать голову подойдут картинки без вспомогательных линий.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763" y="1163653"/>
            <a:ext cx="4279205" cy="5289683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571206" y="1163653"/>
            <a:ext cx="4572794" cy="5289683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4763" y="1163653"/>
            <a:ext cx="4279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Третий уровень</a:t>
            </a:r>
            <a:r>
              <a:rPr lang="en-US" sz="2400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2400" b="1" i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1206" y="1163653"/>
            <a:ext cx="45664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Четвертый уровень</a:t>
            </a:r>
            <a:r>
              <a:rPr lang="en-US" sz="2400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2400" b="1" i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28800"/>
            <a:ext cx="1820837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649760"/>
            <a:ext cx="1728192" cy="2067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99" y="4149080"/>
            <a:ext cx="1861666" cy="2057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103" y="4149080"/>
            <a:ext cx="1900833" cy="2057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2220" y="1625318"/>
            <a:ext cx="3744415" cy="4828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2261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-57150"/>
            <a:ext cx="9199563" cy="697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00385" y="404664"/>
            <a:ext cx="73448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ru-RU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уководство</a:t>
            </a: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8448" y="1112550"/>
            <a:ext cx="9105552" cy="5412794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8448" y="1112550"/>
            <a:ext cx="561367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ходе приобщения детей к </a:t>
            </a:r>
            <a:r>
              <a:rPr lang="ru-RU" sz="2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игрe</a:t>
            </a:r>
            <a:r>
              <a:rPr lang="ru-RU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Колумбово</a:t>
            </a:r>
            <a:r>
              <a:rPr lang="ru-RU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яйцо</a:t>
            </a:r>
            <a:r>
              <a:rPr lang="ru-RU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» необходимо</a:t>
            </a:r>
            <a:endParaRPr lang="ru-RU" sz="2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соблюдать последовательность </a:t>
            </a:r>
            <a:r>
              <a:rPr lang="ru-RU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 усложнении</a:t>
            </a:r>
            <a:r>
              <a:rPr lang="ru-RU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учитывая индивидуальные возможности </a:t>
            </a:r>
            <a:r>
              <a:rPr lang="ru-RU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ребят.</a:t>
            </a:r>
          </a:p>
          <a:p>
            <a:r>
              <a:rPr lang="ru-RU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Приемы </a:t>
            </a:r>
            <a:r>
              <a:rPr lang="ru-RU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руководства направлены </a:t>
            </a:r>
            <a:r>
              <a:rPr lang="ru-RU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на воспитание </a:t>
            </a:r>
            <a:r>
              <a:rPr lang="ru-RU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у детей интереса к играм </a:t>
            </a:r>
            <a:r>
              <a:rPr lang="ru-RU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и обучение </a:t>
            </a:r>
            <a:r>
              <a:rPr lang="ru-RU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их </a:t>
            </a:r>
            <a:r>
              <a:rPr lang="ru-RU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соответствующим практическим </a:t>
            </a:r>
            <a:r>
              <a:rPr lang="ru-RU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умениям. В </a:t>
            </a:r>
            <a:r>
              <a:rPr lang="ru-RU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случае затруднения </a:t>
            </a:r>
            <a:r>
              <a:rPr lang="ru-RU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воспитатель </a:t>
            </a:r>
            <a:r>
              <a:rPr lang="ru-RU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предлагает образец, выполненный </a:t>
            </a:r>
            <a:r>
              <a:rPr lang="ru-RU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 том </a:t>
            </a:r>
            <a:r>
              <a:rPr lang="ru-RU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же масштабе</a:t>
            </a:r>
            <a:r>
              <a:rPr lang="ru-RU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что и части игры, с </a:t>
            </a:r>
            <a:r>
              <a:rPr lang="ru-RU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указанием места </a:t>
            </a:r>
            <a:r>
              <a:rPr lang="ru-RU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расположения 1-й и 2-й частей. </a:t>
            </a:r>
            <a:r>
              <a:rPr lang="ru-RU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 этом </a:t>
            </a:r>
            <a:r>
              <a:rPr lang="ru-RU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случае, подбирая фигуры, </a:t>
            </a:r>
            <a:r>
              <a:rPr lang="ru-RU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дети накладывают </a:t>
            </a:r>
            <a:r>
              <a:rPr lang="ru-RU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их на образец. В </a:t>
            </a:r>
            <a:r>
              <a:rPr lang="ru-RU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ходе работы </a:t>
            </a:r>
            <a:r>
              <a:rPr lang="ru-RU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воспитатель указывает </a:t>
            </a:r>
            <a:r>
              <a:rPr lang="ru-RU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на необходимость </a:t>
            </a:r>
            <a:r>
              <a:rPr lang="ru-RU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сначала </a:t>
            </a:r>
            <a:r>
              <a:rPr lang="ru-RU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мысленно представить </a:t>
            </a:r>
            <a:r>
              <a:rPr lang="ru-RU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составляемую </a:t>
            </a:r>
            <a:r>
              <a:rPr lang="ru-RU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фигуру, расчленить </a:t>
            </a:r>
            <a:r>
              <a:rPr lang="ru-RU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ее форму и строение на </a:t>
            </a:r>
            <a:r>
              <a:rPr lang="ru-RU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части, а </a:t>
            </a:r>
            <a:r>
              <a:rPr lang="ru-RU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затем </a:t>
            </a:r>
            <a:r>
              <a:rPr lang="ru-RU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воссоздавать.</a:t>
            </a:r>
            <a:endParaRPr lang="ru-RU" sz="2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2119" y="1321113"/>
            <a:ext cx="3312369" cy="5060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697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279" y="-103134"/>
            <a:ext cx="9199563" cy="697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27782" y="0"/>
            <a:ext cx="50482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1340768"/>
            <a:ext cx="3225386" cy="453429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2546" y="1052736"/>
            <a:ext cx="4471942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829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-57150"/>
            <a:ext cx="9199563" cy="697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31640" y="260648"/>
            <a:ext cx="6048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Вывод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1052736"/>
            <a:ext cx="9144000" cy="2088232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Таким образом, игра «</a:t>
            </a:r>
            <a:r>
              <a:rPr lang="ru-RU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Колумбово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яйцо</a:t>
            </a:r>
            <a:r>
              <a:rPr lang="ru-RU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» поможет развить в </a:t>
            </a:r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ребенке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сенсорные способности,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пространственное представление,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образное </a:t>
            </a:r>
            <a:r>
              <a:rPr lang="ru-RU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и логическое </a:t>
            </a:r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мышление,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сообразительность </a:t>
            </a:r>
            <a:r>
              <a:rPr lang="ru-RU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и смекалку. У детей</a:t>
            </a:r>
          </a:p>
          <a:p>
            <a:pPr algn="ctr"/>
            <a:r>
              <a:rPr lang="ru-RU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формируется усидчивость и привычка </a:t>
            </a:r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умственному </a:t>
            </a:r>
            <a:r>
              <a:rPr lang="ru-RU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труду, </a:t>
            </a:r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стимулируется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проявление </a:t>
            </a:r>
            <a:r>
              <a:rPr lang="ru-RU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творчества.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057500" y="2492850"/>
            <a:ext cx="3325308" cy="47396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1639" y="3232319"/>
            <a:ext cx="2520281" cy="329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245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63" y="-115888"/>
            <a:ext cx="9199563" cy="697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1196752"/>
            <a:ext cx="73448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155723"/>
            <a:ext cx="5679313" cy="34309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71950" y="1385856"/>
            <a:ext cx="5163594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cap="none" spc="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Спасибо </a:t>
            </a:r>
          </a:p>
          <a:p>
            <a:pPr algn="ctr"/>
            <a:r>
              <a:rPr lang="ru-RU" sz="6600" b="1" cap="none" spc="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за внимание!</a:t>
            </a:r>
            <a:endParaRPr lang="ru-RU" sz="6600" b="1" cap="none" spc="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53471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791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16699" y="332656"/>
            <a:ext cx="72437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Математическая игра </a:t>
            </a:r>
            <a:r>
              <a:rPr lang="ru-RU" sz="4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4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Колумбово</a:t>
            </a:r>
            <a:r>
              <a:rPr lang="ru-RU" sz="4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яйцо»</a:t>
            </a:r>
            <a:endParaRPr lang="ru-RU" sz="4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656" y="2717614"/>
            <a:ext cx="6984775" cy="3568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672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3014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184" y="2708920"/>
            <a:ext cx="2599216" cy="333001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51520" y="1340768"/>
            <a:ext cx="5976664" cy="34778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3600" b="0" cap="none" spc="0" dirty="0" smtClean="0">
                <a:ln w="0"/>
                <a:solidFill>
                  <a:srgbClr val="008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Цель:                                                         </a:t>
            </a:r>
            <a:r>
              <a:rPr lang="ru-RU" sz="36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у детей сенсорных способностей мелкой моторики, пространственных представлений, образного и логического мышления.</a:t>
            </a:r>
            <a:endParaRPr lang="ru-RU" sz="3600" b="0" cap="none" spc="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072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71600" y="1484784"/>
            <a:ext cx="676875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ru-RU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Формирование практических и умственных действий, направленных на анализ сложной формы и воссоздания ее из частей на основе восприятия и сформированного представления. </a:t>
            </a:r>
          </a:p>
          <a:p>
            <a:pPr marL="342900" indent="-342900">
              <a:buFont typeface="Wingdings" pitchFamily="2" charset="2"/>
              <a:buChar char="q"/>
            </a:pPr>
            <a:endParaRPr lang="ru-RU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ru-RU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Развитие сенсорных способностей у детей, пространственных представлений, образного и логического мышления, смекалки и сообразительности. </a:t>
            </a:r>
          </a:p>
          <a:p>
            <a:pPr marL="342900" indent="-342900">
              <a:buFont typeface="Wingdings" pitchFamily="2" charset="2"/>
              <a:buChar char="q"/>
            </a:pPr>
            <a:endParaRPr lang="ru-RU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ru-RU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Воспитание усидчивости, привычки к умственному труду.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922559" y="326894"/>
            <a:ext cx="286683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endParaRPr lang="ru-RU" sz="4800" b="1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9786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1124744"/>
            <a:ext cx="6552728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373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9" y="0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247057" y="4848793"/>
            <a:ext cx="6840760" cy="1323439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098254" y="4872842"/>
            <a:ext cx="69847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Для развития творческих плюс умственных способностей детей идеально подходят </a:t>
            </a:r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головоломки.</a:t>
            </a:r>
            <a:r>
              <a:rPr lang="ru-RU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Одной из таких является геометрических конструктор-игра </a:t>
            </a:r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"</a:t>
            </a:r>
            <a:r>
              <a:rPr lang="ru-RU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Колумбово</a:t>
            </a:r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яйцо". </a:t>
            </a:r>
            <a:endParaRPr lang="ru-RU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548680"/>
            <a:ext cx="7200800" cy="1368152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Логические игры </a:t>
            </a:r>
            <a:r>
              <a:rPr lang="ru-RU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незаменимы                                                            для развития детей дошкольного возраста. Все</a:t>
            </a:r>
          </a:p>
          <a:p>
            <a:pPr algn="ctr"/>
            <a:r>
              <a:rPr lang="ru-RU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логические игры имеют ярко выраженную математическую</a:t>
            </a:r>
          </a:p>
          <a:p>
            <a:pPr algn="ctr"/>
            <a:r>
              <a:rPr lang="ru-RU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направленность </a:t>
            </a:r>
            <a:r>
              <a:rPr lang="ru-RU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9516" y="2180374"/>
            <a:ext cx="4153514" cy="261865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2193559"/>
            <a:ext cx="2592288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503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3568" y="404664"/>
            <a:ext cx="7560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История 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оздания</a:t>
            </a:r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игр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3" y="1196752"/>
            <a:ext cx="7519565" cy="5184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750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763" y="332656"/>
            <a:ext cx="5143301" cy="612068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42528" y="210567"/>
            <a:ext cx="4896544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Легенда вторая: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Это </a:t>
            </a:r>
            <a:r>
              <a:rPr lang="ru-RU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было очень давно, почти две с половиной тысячи лет тому назад. У немолодого императора Китая родился долгожданный сын и наследник. Шли годы. Мальчик рос здоровым и сообразительным. Одно беспокоило старого императора: его сын, будущий властелин огромной страны, не хотел учиться. Мальчику доставляло большее удовольствие целый день забавляться игрушками.</a:t>
            </a:r>
          </a:p>
          <a:p>
            <a:r>
              <a:rPr lang="ru-RU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Император призвал  трех мудрецов и повелел им придумать игру, забавляясь которой, его сын постиг бы начала математики, научился смотреть на окружающий мир, стал бы терпеливым, и понял бы, что часто сложные вещи состоят из простых вещей. И три мудреца придумали такую игру.</a:t>
            </a:r>
            <a:endParaRPr lang="ru-RU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9072" y="396256"/>
            <a:ext cx="3989585" cy="5938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483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28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11442" y="260648"/>
            <a:ext cx="91490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Фраза «</a:t>
            </a:r>
            <a:r>
              <a:rPr lang="ru-RU" sz="2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Колумбово</a:t>
            </a:r>
            <a:r>
              <a:rPr lang="ru-RU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яйцо» означает неожиданно простой выход из затруднительного положения</a:t>
            </a:r>
            <a:r>
              <a:rPr lang="ru-RU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78550" y="1196752"/>
            <a:ext cx="5485938" cy="525658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преданию, когда </a:t>
            </a:r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Х. Колумб </a:t>
            </a:r>
            <a:r>
              <a:rPr lang="ru-RU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рассказывал историю о том, как он открывал Америку, один из присутствующих сказал: «Что может быть проще, чем открыть новую землю?» В ответ на это Колумб предложил ему простую задачу: как поставить яйцо на стол вертикально? Когда ни один из присутствующих не смог этого сделать, </a:t>
            </a:r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Колумб</a:t>
            </a:r>
            <a:r>
              <a:rPr lang="ru-RU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взяв яйцо, разбил его с одного конца и поставил на стол, показав, что это действительно было просто</a:t>
            </a:r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3" y="1196753"/>
            <a:ext cx="3197883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650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468</TotalTime>
  <Words>713</Words>
  <Application>Microsoft Office PowerPoint</Application>
  <PresentationFormat>Экран (4:3)</PresentationFormat>
  <Paragraphs>49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Arial</vt:lpstr>
      <vt:lpstr>Calibri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уаффа</dc:creator>
  <cp:lastModifiedBy>User7</cp:lastModifiedBy>
  <cp:revision>46</cp:revision>
  <dcterms:created xsi:type="dcterms:W3CDTF">2015-11-13T11:44:49Z</dcterms:created>
  <dcterms:modified xsi:type="dcterms:W3CDTF">2021-11-18T09:30:26Z</dcterms:modified>
</cp:coreProperties>
</file>