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66" r:id="rId3"/>
    <p:sldId id="267" r:id="rId4"/>
    <p:sldId id="294" r:id="rId5"/>
    <p:sldId id="292" r:id="rId6"/>
    <p:sldId id="274" r:id="rId7"/>
    <p:sldId id="276" r:id="rId8"/>
    <p:sldId id="278" r:id="rId9"/>
    <p:sldId id="277" r:id="rId10"/>
    <p:sldId id="275" r:id="rId11"/>
    <p:sldId id="279" r:id="rId12"/>
    <p:sldId id="281" r:id="rId13"/>
    <p:sldId id="282" r:id="rId14"/>
    <p:sldId id="273" r:id="rId15"/>
    <p:sldId id="268" r:id="rId16"/>
    <p:sldId id="293" r:id="rId17"/>
    <p:sldId id="283" r:id="rId18"/>
    <p:sldId id="295" r:id="rId19"/>
    <p:sldId id="28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ru-RU" smtClean="0"/>
              <a:t>09.02.2022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ru-RU" smtClean="0"/>
              <a:t>09.02.2022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Группа 103"/>
          <p:cNvGrpSpPr/>
          <p:nvPr/>
        </p:nvGrpSpPr>
        <p:grpSpPr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Полилиния 5"/>
            <p:cNvSpPr>
              <a:spLocks/>
            </p:cNvSpPr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Строка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7"/>
            <p:cNvSpPr>
              <a:spLocks/>
            </p:cNvSpPr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Полилиния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13" name="Полилиния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4" name="Полилиния 10"/>
            <p:cNvSpPr>
              <a:spLocks/>
            </p:cNvSpPr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15" name="Полилиния 23"/>
            <p:cNvSpPr>
              <a:spLocks/>
            </p:cNvSpPr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24"/>
            <p:cNvSpPr>
              <a:spLocks/>
            </p:cNvSpPr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25"/>
            <p:cNvSpPr>
              <a:spLocks/>
            </p:cNvSpPr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26"/>
            <p:cNvSpPr>
              <a:spLocks/>
            </p:cNvSpPr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Полилиния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2" name="Полилиния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23" name="Полилиния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31"/>
            <p:cNvSpPr>
              <a:spLocks/>
            </p:cNvSpPr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32"/>
            <p:cNvSpPr>
              <a:spLocks/>
            </p:cNvSpPr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33"/>
            <p:cNvSpPr>
              <a:spLocks/>
            </p:cNvSpPr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34"/>
            <p:cNvSpPr>
              <a:spLocks/>
            </p:cNvSpPr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73"/>
            <p:cNvSpPr>
              <a:spLocks/>
            </p:cNvSpPr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74"/>
            <p:cNvSpPr>
              <a:spLocks/>
            </p:cNvSpPr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75"/>
            <p:cNvSpPr>
              <a:spLocks/>
            </p:cNvSpPr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Строка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78"/>
            <p:cNvSpPr>
              <a:spLocks/>
            </p:cNvSpPr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79"/>
            <p:cNvSpPr>
              <a:spLocks/>
            </p:cNvSpPr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82"/>
            <p:cNvSpPr>
              <a:spLocks/>
            </p:cNvSpPr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83"/>
            <p:cNvSpPr>
              <a:spLocks/>
            </p:cNvSpPr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84"/>
            <p:cNvSpPr>
              <a:spLocks/>
            </p:cNvSpPr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80"/>
            <p:cNvSpPr>
              <a:spLocks/>
            </p:cNvSpPr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Полилиния 41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3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  <p:sp>
          <p:nvSpPr>
            <p:cNvPr id="47" name="Полилиния 32"/>
            <p:cNvSpPr>
              <a:spLocks/>
            </p:cNvSpPr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80"/>
            <p:cNvSpPr>
              <a:spLocks/>
            </p:cNvSpPr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80"/>
            <p:cNvSpPr>
              <a:spLocks/>
            </p:cNvSpPr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84"/>
            <p:cNvSpPr>
              <a:spLocks/>
            </p:cNvSpPr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84"/>
            <p:cNvSpPr>
              <a:spLocks/>
            </p:cNvSpPr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Полилиния 5"/>
            <p:cNvSpPr>
              <a:spLocks/>
            </p:cNvSpPr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Строка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7"/>
            <p:cNvSpPr>
              <a:spLocks/>
            </p:cNvSpPr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56" name="Группа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Полилиния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58" name="Полилиния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59" name="Полилиния 10"/>
            <p:cNvSpPr>
              <a:spLocks/>
            </p:cNvSpPr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60" name="Полилиния 23"/>
            <p:cNvSpPr>
              <a:spLocks/>
            </p:cNvSpPr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24"/>
            <p:cNvSpPr>
              <a:spLocks/>
            </p:cNvSpPr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25"/>
            <p:cNvSpPr>
              <a:spLocks/>
            </p:cNvSpPr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26"/>
            <p:cNvSpPr>
              <a:spLocks/>
            </p:cNvSpPr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27"/>
            <p:cNvSpPr>
              <a:spLocks/>
            </p:cNvSpPr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grpSp>
          <p:nvGrpSpPr>
            <p:cNvPr id="65" name="Группа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Полилиния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Полилиния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68" name="Полилиния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31"/>
            <p:cNvSpPr>
              <a:spLocks/>
            </p:cNvSpPr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32"/>
            <p:cNvSpPr>
              <a:spLocks/>
            </p:cNvSpPr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33"/>
            <p:cNvSpPr>
              <a:spLocks/>
            </p:cNvSpPr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34"/>
            <p:cNvSpPr>
              <a:spLocks/>
            </p:cNvSpPr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73"/>
            <p:cNvSpPr>
              <a:spLocks/>
            </p:cNvSpPr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74"/>
            <p:cNvSpPr>
              <a:spLocks/>
            </p:cNvSpPr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75"/>
            <p:cNvSpPr>
              <a:spLocks/>
            </p:cNvSpPr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Строка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78"/>
            <p:cNvSpPr>
              <a:spLocks/>
            </p:cNvSpPr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79"/>
            <p:cNvSpPr>
              <a:spLocks/>
            </p:cNvSpPr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82"/>
            <p:cNvSpPr>
              <a:spLocks/>
            </p:cNvSpPr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83"/>
            <p:cNvSpPr>
              <a:spLocks/>
            </p:cNvSpPr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84"/>
            <p:cNvSpPr>
              <a:spLocks/>
            </p:cNvSpPr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80"/>
            <p:cNvSpPr>
              <a:spLocks/>
            </p:cNvSpPr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Овал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4" name="Овал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5" name="Овал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86" name="Группа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Полилиния 86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8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9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0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  <p:sp>
          <p:nvSpPr>
            <p:cNvPr id="92" name="Полилиния 32"/>
            <p:cNvSpPr>
              <a:spLocks/>
            </p:cNvSpPr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80"/>
            <p:cNvSpPr>
              <a:spLocks/>
            </p:cNvSpPr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80"/>
            <p:cNvSpPr>
              <a:spLocks/>
            </p:cNvSpPr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84"/>
            <p:cNvSpPr>
              <a:spLocks/>
            </p:cNvSpPr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84"/>
            <p:cNvSpPr>
              <a:spLocks/>
            </p:cNvSpPr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Овал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98" name="Группа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Полилиния 67"/>
              <p:cNvSpPr>
                <a:spLocks/>
              </p:cNvSpPr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0" name="Полилиния 67"/>
              <p:cNvSpPr>
                <a:spLocks/>
              </p:cNvSpPr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1" name="Полилиния 105"/>
              <p:cNvSpPr>
                <a:spLocks/>
              </p:cNvSpPr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2" name="Полилиния 106"/>
              <p:cNvSpPr>
                <a:spLocks/>
              </p:cNvSpPr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103" name="Полилиния 106"/>
              <p:cNvSpPr>
                <a:spLocks/>
              </p:cNvSpPr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ru-RU" smtClean="0"/>
              <a:t>09.02.2022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ru-RU" smtClean="0"/>
              <a:t>09.02.2022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ru-RU" smtClean="0"/>
              <a:t>09.02.2022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па 83"/>
          <p:cNvGrpSpPr/>
          <p:nvPr/>
        </p:nvGrpSpPr>
        <p:grpSpPr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Овал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9" name="Группа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Полилиния 9"/>
              <p:cNvSpPr>
                <a:spLocks/>
              </p:cNvSpPr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" name="Полилиния 10"/>
              <p:cNvSpPr>
                <a:spLocks/>
              </p:cNvSpPr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11"/>
            <p:cNvSpPr>
              <a:spLocks/>
            </p:cNvSpPr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sp>
          <p:nvSpPr>
            <p:cNvPr id="14" name="Полилиния 13"/>
            <p:cNvSpPr>
              <a:spLocks/>
            </p:cNvSpPr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4"/>
            <p:cNvSpPr>
              <a:spLocks/>
            </p:cNvSpPr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5"/>
            <p:cNvSpPr>
              <a:spLocks/>
            </p:cNvSpPr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6"/>
            <p:cNvSpPr>
              <a:spLocks/>
            </p:cNvSpPr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Овал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олилиния 49"/>
            <p:cNvSpPr>
              <a:spLocks/>
            </p:cNvSpPr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23" name="Группа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Полилиния 5"/>
              <p:cNvSpPr>
                <a:spLocks/>
              </p:cNvSpPr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5" name="Строка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6" name="Полилиния 32"/>
              <p:cNvSpPr>
                <a:spLocks/>
              </p:cNvSpPr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7" name="Полилиния 33"/>
              <p:cNvSpPr>
                <a:spLocks/>
              </p:cNvSpPr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8" name="Полилиния 32"/>
              <p:cNvSpPr>
                <a:spLocks/>
              </p:cNvSpPr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30" name="Полилиния 29"/>
            <p:cNvSpPr>
              <a:spLocks/>
            </p:cNvSpPr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33" name="Группа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Полилиния 33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</p:grpSp>
      <p:grpSp>
        <p:nvGrpSpPr>
          <p:cNvPr id="83" name="Группа 82"/>
          <p:cNvGrpSpPr/>
          <p:nvPr/>
        </p:nvGrpSpPr>
        <p:grpSpPr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Полилиния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23"/>
            <p:cNvSpPr>
              <a:spLocks/>
            </p:cNvSpPr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27"/>
            <p:cNvSpPr>
              <a:spLocks/>
            </p:cNvSpPr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43" name="Полилиния 5"/>
            <p:cNvSpPr>
              <a:spLocks/>
            </p:cNvSpPr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Строка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0"/>
            <p:cNvSpPr>
              <a:spLocks/>
            </p:cNvSpPr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46" name="Полилиния 25"/>
            <p:cNvSpPr>
              <a:spLocks/>
            </p:cNvSpPr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26"/>
            <p:cNvSpPr>
              <a:spLocks/>
            </p:cNvSpPr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1"/>
            <p:cNvSpPr>
              <a:spLocks/>
            </p:cNvSpPr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49"/>
            <p:cNvSpPr>
              <a:spLocks/>
            </p:cNvSpPr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0"/>
            <p:cNvSpPr>
              <a:spLocks/>
            </p:cNvSpPr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Строка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78"/>
            <p:cNvSpPr>
              <a:spLocks/>
            </p:cNvSpPr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79"/>
            <p:cNvSpPr>
              <a:spLocks/>
            </p:cNvSpPr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82"/>
            <p:cNvSpPr>
              <a:spLocks/>
            </p:cNvSpPr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84"/>
            <p:cNvSpPr>
              <a:spLocks/>
            </p:cNvSpPr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80"/>
            <p:cNvSpPr>
              <a:spLocks/>
            </p:cNvSpPr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84"/>
            <p:cNvSpPr>
              <a:spLocks/>
            </p:cNvSpPr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59" name="Группа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Полилиния 83"/>
              <p:cNvSpPr>
                <a:spLocks/>
              </p:cNvSpPr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6" name="Полилиния 80"/>
              <p:cNvSpPr>
                <a:spLocks/>
              </p:cNvSpPr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Полилиния 84"/>
              <p:cNvSpPr>
                <a:spLocks/>
              </p:cNvSpPr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60" name="Группа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Полилиния 32"/>
              <p:cNvSpPr>
                <a:spLocks/>
              </p:cNvSpPr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2" name="Полилиния 33"/>
              <p:cNvSpPr>
                <a:spLocks/>
              </p:cNvSpPr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3" name="Полилиния 32"/>
              <p:cNvSpPr>
                <a:spLocks/>
              </p:cNvSpPr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4" name="Овал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ru-RU" smtClean="0"/>
              <a:t>09.02.2022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ru-RU" smtClean="0"/>
              <a:t>09.02.2022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ru-RU" smtClean="0"/>
              <a:t>09.02.2022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ru-RU" smtClean="0"/>
              <a:t>09.02.2022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ru-RU" smtClean="0"/>
              <a:t>09.02.2022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ru-RU" smtClean="0"/>
              <a:t>09.02.2022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6000"/>
                <a:lumOff val="34000"/>
              </a:schemeClr>
            </a:gs>
            <a:gs pos="6200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Группа 62"/>
          <p:cNvGrpSpPr/>
          <p:nvPr userDrawn="1"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Полилиния 44"/>
            <p:cNvSpPr>
              <a:spLocks/>
            </p:cNvSpPr>
            <p:nvPr userDrawn="1"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Строка 45"/>
            <p:cNvSpPr>
              <a:spLocks noChangeShapeType="1"/>
            </p:cNvSpPr>
            <p:nvPr userDrawn="1"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46"/>
            <p:cNvSpPr>
              <a:spLocks/>
            </p:cNvSpPr>
            <p:nvPr userDrawn="1"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7"/>
            <p:cNvSpPr>
              <a:spLocks/>
            </p:cNvSpPr>
            <p:nvPr userDrawn="1"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8"/>
            <p:cNvSpPr>
              <a:spLocks/>
            </p:cNvSpPr>
            <p:nvPr userDrawn="1"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9"/>
            <p:cNvSpPr>
              <a:spLocks/>
            </p:cNvSpPr>
            <p:nvPr userDrawn="1"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10"/>
            <p:cNvSpPr>
              <a:spLocks/>
            </p:cNvSpPr>
            <p:nvPr userDrawn="1"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16"/>
            <p:cNvSpPr>
              <a:spLocks/>
            </p:cNvSpPr>
            <p:nvPr userDrawn="1"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18"/>
            <p:cNvSpPr>
              <a:spLocks/>
            </p:cNvSpPr>
            <p:nvPr userDrawn="1"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2" name="Группа 61"/>
          <p:cNvGrpSpPr/>
          <p:nvPr userDrawn="1"/>
        </p:nvGrpSpPr>
        <p:grpSpPr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Полилиния 5"/>
            <p:cNvSpPr>
              <a:spLocks/>
            </p:cNvSpPr>
            <p:nvPr userDrawn="1"/>
          </p:nvSpPr>
          <p:spPr bwMode="auto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6"/>
            <p:cNvSpPr>
              <a:spLocks noChangeShapeType="1"/>
            </p:cNvSpPr>
            <p:nvPr userDrawn="1"/>
          </p:nvSpPr>
          <p:spPr bwMode="auto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7"/>
            <p:cNvSpPr>
              <a:spLocks/>
            </p:cNvSpPr>
            <p:nvPr userDrawn="1"/>
          </p:nvSpPr>
          <p:spPr bwMode="auto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8"/>
            <p:cNvSpPr>
              <a:spLocks/>
            </p:cNvSpPr>
            <p:nvPr userDrawn="1"/>
          </p:nvSpPr>
          <p:spPr bwMode="auto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12"/>
            <p:cNvSpPr>
              <a:spLocks/>
            </p:cNvSpPr>
            <p:nvPr userDrawn="1"/>
          </p:nvSpPr>
          <p:spPr bwMode="auto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13"/>
            <p:cNvSpPr>
              <a:spLocks/>
            </p:cNvSpPr>
            <p:nvPr userDrawn="1"/>
          </p:nvSpPr>
          <p:spPr bwMode="auto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4"/>
            <p:cNvSpPr>
              <a:spLocks/>
            </p:cNvSpPr>
            <p:nvPr userDrawn="1"/>
          </p:nvSpPr>
          <p:spPr bwMode="auto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5"/>
            <p:cNvSpPr>
              <a:spLocks/>
            </p:cNvSpPr>
            <p:nvPr userDrawn="1"/>
          </p:nvSpPr>
          <p:spPr bwMode="auto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Строка 14"/>
            <p:cNvSpPr>
              <a:spLocks noChangeShapeType="1"/>
            </p:cNvSpPr>
            <p:nvPr userDrawn="1"/>
          </p:nvSpPr>
          <p:spPr bwMode="auto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17"/>
            <p:cNvSpPr>
              <a:spLocks/>
            </p:cNvSpPr>
            <p:nvPr userDrawn="1"/>
          </p:nvSpPr>
          <p:spPr bwMode="auto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18"/>
            <p:cNvSpPr>
              <a:spLocks/>
            </p:cNvSpPr>
            <p:nvPr userDrawn="1"/>
          </p:nvSpPr>
          <p:spPr bwMode="auto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19"/>
            <p:cNvSpPr>
              <a:spLocks/>
            </p:cNvSpPr>
            <p:nvPr userDrawn="1"/>
          </p:nvSpPr>
          <p:spPr bwMode="auto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20"/>
            <p:cNvSpPr>
              <a:spLocks/>
            </p:cNvSpPr>
            <p:nvPr userDrawn="1"/>
          </p:nvSpPr>
          <p:spPr bwMode="auto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21"/>
            <p:cNvSpPr>
              <a:spLocks/>
            </p:cNvSpPr>
            <p:nvPr userDrawn="1"/>
          </p:nvSpPr>
          <p:spPr bwMode="auto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22"/>
            <p:cNvSpPr>
              <a:spLocks/>
            </p:cNvSpPr>
            <p:nvPr userDrawn="1"/>
          </p:nvSpPr>
          <p:spPr bwMode="auto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23"/>
            <p:cNvSpPr>
              <a:spLocks/>
            </p:cNvSpPr>
            <p:nvPr userDrawn="1"/>
          </p:nvSpPr>
          <p:spPr bwMode="auto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24"/>
            <p:cNvSpPr>
              <a:spLocks/>
            </p:cNvSpPr>
            <p:nvPr userDrawn="1"/>
          </p:nvSpPr>
          <p:spPr bwMode="auto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Строка 27"/>
            <p:cNvSpPr>
              <a:spLocks noChangeShapeType="1"/>
            </p:cNvSpPr>
            <p:nvPr userDrawn="1"/>
          </p:nvSpPr>
          <p:spPr bwMode="auto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26"/>
            <p:cNvSpPr>
              <a:spLocks/>
            </p:cNvSpPr>
            <p:nvPr userDrawn="1"/>
          </p:nvSpPr>
          <p:spPr bwMode="auto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28" name="Группа 27"/>
            <p:cNvGrpSpPr/>
            <p:nvPr userDrawn="1"/>
          </p:nvGrpSpPr>
          <p:grpSpPr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Полилиния 28"/>
              <p:cNvSpPr>
                <a:spLocks/>
              </p:cNvSpPr>
              <p:nvPr userDrawn="1"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" name="Полилиния 29"/>
              <p:cNvSpPr>
                <a:spLocks/>
              </p:cNvSpPr>
              <p:nvPr userDrawn="1"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31" name="Овал 30"/>
            <p:cNvSpPr>
              <a:spLocks noChangeArrowheads="1"/>
            </p:cNvSpPr>
            <p:nvPr userDrawn="1"/>
          </p:nvSpPr>
          <p:spPr bwMode="auto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31"/>
            <p:cNvSpPr>
              <a:spLocks/>
            </p:cNvSpPr>
            <p:nvPr userDrawn="1"/>
          </p:nvSpPr>
          <p:spPr bwMode="auto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32"/>
            <p:cNvSpPr>
              <a:spLocks/>
            </p:cNvSpPr>
            <p:nvPr userDrawn="1"/>
          </p:nvSpPr>
          <p:spPr bwMode="auto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33"/>
            <p:cNvSpPr>
              <a:spLocks/>
            </p:cNvSpPr>
            <p:nvPr userDrawn="1"/>
          </p:nvSpPr>
          <p:spPr bwMode="auto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38"/>
            <p:cNvSpPr>
              <a:spLocks/>
            </p:cNvSpPr>
            <p:nvPr userDrawn="1"/>
          </p:nvSpPr>
          <p:spPr bwMode="auto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39"/>
            <p:cNvSpPr>
              <a:spLocks/>
            </p:cNvSpPr>
            <p:nvPr userDrawn="1"/>
          </p:nvSpPr>
          <p:spPr bwMode="auto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40"/>
            <p:cNvSpPr>
              <a:spLocks/>
            </p:cNvSpPr>
            <p:nvPr userDrawn="1"/>
          </p:nvSpPr>
          <p:spPr bwMode="auto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Овал 33"/>
            <p:cNvSpPr>
              <a:spLocks noChangeArrowheads="1"/>
            </p:cNvSpPr>
            <p:nvPr userDrawn="1"/>
          </p:nvSpPr>
          <p:spPr bwMode="auto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8"/>
            <p:cNvSpPr>
              <a:spLocks/>
            </p:cNvSpPr>
            <p:nvPr userDrawn="1"/>
          </p:nvSpPr>
          <p:spPr bwMode="auto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49" name="Группа 48"/>
            <p:cNvGrpSpPr/>
            <p:nvPr userDrawn="1"/>
          </p:nvGrpSpPr>
          <p:grpSpPr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Полилиния 5"/>
              <p:cNvSpPr>
                <a:spLocks/>
              </p:cNvSpPr>
              <p:nvPr userDrawn="1"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Строка 6"/>
              <p:cNvSpPr>
                <a:spLocks noChangeShapeType="1"/>
              </p:cNvSpPr>
              <p:nvPr userDrawn="1"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Полилиния 32"/>
              <p:cNvSpPr>
                <a:spLocks/>
              </p:cNvSpPr>
              <p:nvPr userDrawn="1"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" name="Полилиния 33"/>
              <p:cNvSpPr>
                <a:spLocks/>
              </p:cNvSpPr>
              <p:nvPr userDrawn="1"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Полилиния 32"/>
              <p:cNvSpPr>
                <a:spLocks/>
              </p:cNvSpPr>
              <p:nvPr userDrawn="1"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Овал 54"/>
              <p:cNvSpPr/>
              <p:nvPr userDrawn="1"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56" name="Группа 55"/>
            <p:cNvGrpSpPr/>
            <p:nvPr userDrawn="1"/>
          </p:nvGrpSpPr>
          <p:grpSpPr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Полилиния 56"/>
              <p:cNvSpPr>
                <a:spLocks/>
              </p:cNvSpPr>
              <p:nvPr userDrawn="1"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8" name="Полилиния 35"/>
              <p:cNvSpPr>
                <a:spLocks/>
              </p:cNvSpPr>
              <p:nvPr userDrawn="1"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9" name="Полилиния 41"/>
              <p:cNvSpPr>
                <a:spLocks/>
              </p:cNvSpPr>
              <p:nvPr userDrawn="1"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0" name="Полилиния 41"/>
              <p:cNvSpPr>
                <a:spLocks/>
              </p:cNvSpPr>
              <p:nvPr userDrawn="1"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1" name="Полилиния 42"/>
              <p:cNvSpPr>
                <a:spLocks/>
              </p:cNvSpPr>
              <p:nvPr userDrawn="1"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ru-RU" smtClean="0"/>
              <a:t>09.02.2022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46000">
              <a:schemeClr val="accent1">
                <a:lumMod val="20000"/>
                <a:lumOff val="80000"/>
              </a:schemeClr>
            </a:gs>
            <a:gs pos="63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0255" y="548640"/>
            <a:ext cx="9144000" cy="265176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7200" b="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latin typeface="Arial Narrow" pitchFamily="34" charset="0"/>
                <a:cs typeface="Andalus" pitchFamily="18" charset="-78"/>
              </a:rPr>
              <a:t>Кумыкский национальный женский наряд</a:t>
            </a:r>
            <a:endParaRPr lang="ru-RU" sz="7200" i="1" dirty="0">
              <a:solidFill>
                <a:schemeClr val="accent2">
                  <a:lumMod val="75000"/>
                </a:schemeClr>
              </a:solidFill>
              <a:effectLst>
                <a:outerShdw blurRad="50800" algn="ctr">
                  <a:prstClr val="black">
                    <a:alpha val="35000"/>
                  </a:prstClr>
                </a:outerShdw>
              </a:effectLst>
              <a:latin typeface="Arial Narrow" pitchFamily="34" charset="0"/>
              <a:cs typeface="Andalus" pitchFamily="18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spcBef>
                <a:spcPts val="11"/>
              </a:spcBef>
            </a:pPr>
            <a:r>
              <a:rPr lang="ru-RU" sz="2800" b="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cs typeface="BrowalliaUPC" pitchFamily="34" charset="-34"/>
              </a:rPr>
              <a:t>Подготовили</a:t>
            </a:r>
          </a:p>
          <a:p>
            <a:pPr>
              <a:spcBef>
                <a:spcPts val="11"/>
              </a:spcBef>
            </a:pP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cs typeface="BrowalliaUPC" pitchFamily="34" charset="-34"/>
              </a:rPr>
              <a:t>Нухбекова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cs typeface="BrowalliaUPC" pitchFamily="34" charset="-34"/>
              </a:rPr>
              <a:t> Тату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cs typeface="BrowalliaUPC" pitchFamily="34" charset="-34"/>
              </a:rPr>
              <a:t>Абдулазизовна</a:t>
            </a:r>
            <a:endParaRPr lang="ru-RU" sz="2800" i="1" dirty="0" smtClean="0">
              <a:solidFill>
                <a:schemeClr val="accent1">
                  <a:lumMod val="50000"/>
                </a:schemeClr>
              </a:solidFill>
              <a:effectLst>
                <a:outerShdw blurRad="50800" algn="ctr">
                  <a:prstClr val="black">
                    <a:alpha val="35000"/>
                  </a:prstClr>
                </a:outerShdw>
              </a:effectLst>
              <a:cs typeface="BrowalliaUPC" pitchFamily="34" charset="-34"/>
            </a:endParaRPr>
          </a:p>
          <a:p>
            <a:pPr>
              <a:spcBef>
                <a:spcPts val="11"/>
              </a:spcBef>
            </a:pPr>
            <a:r>
              <a:rPr lang="ru-RU" sz="2800" b="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cs typeface="BrowalliaUPC" pitchFamily="34" charset="-34"/>
              </a:rPr>
              <a:t>Заирбекова</a:t>
            </a:r>
            <a:r>
              <a:rPr lang="ru-RU" sz="2800" b="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cs typeface="BrowalliaUPC" pitchFamily="34" charset="-34"/>
              </a:rPr>
              <a:t> Аида </a:t>
            </a:r>
            <a:r>
              <a:rPr lang="ru-RU" sz="2800" b="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cs typeface="BrowalliaUPC" pitchFamily="34" charset="-34"/>
              </a:rPr>
              <a:t>Башировна</a:t>
            </a:r>
            <a:r>
              <a:rPr lang="ru-RU" sz="2800" b="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cs typeface="BrowalliaUPC" pitchFamily="34" charset="-34"/>
              </a:rPr>
              <a:t>.</a:t>
            </a:r>
            <a:endParaRPr lang="ru-RU" sz="2800" i="1" dirty="0">
              <a:solidFill>
                <a:schemeClr val="accent1">
                  <a:lumMod val="50000"/>
                </a:schemeClr>
              </a:solidFill>
              <a:effectLst>
                <a:outerShdw blurRad="50800" algn="ctr">
                  <a:prstClr val="black">
                    <a:alpha val="35000"/>
                  </a:prstClr>
                </a:outerShdw>
              </a:effectLst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1089" y="1027790"/>
            <a:ext cx="92756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Кумычки, как и все дагестанки, носили украшения – серьги, кольца, пояса и т. д. В основном украшения были позолоченными. К костюму часто носили изящные сумочки, сшитые из бархата или другой дорогой ткани и украшенные красивой вышивкой.</a:t>
            </a:r>
          </a:p>
        </p:txBody>
      </p:sp>
    </p:spTree>
    <p:extLst>
      <p:ext uri="{BB962C8B-B14F-4D97-AF65-F5344CB8AC3E}">
        <p14:creationId xmlns:p14="http://schemas.microsoft.com/office/powerpoint/2010/main" val="188452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5744" y="792770"/>
            <a:ext cx="1079269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Молодые женщины носили платья из ярких разноцветных тканей, для более старших характерны были однотонные темные расцветки. Рубаха и платье отличались по цвету: нарядные рубахи шили из тафты желтого, красного или зеленого цветов, а платья - из набивного плотного шелка, а также плюша фиолетового, бордового и зеленого цветов. Борта, низ платья, край рукава обшивали галуном и узкой бахромой. Подобные платья перестали бытовать в 30-х годах XX века. Нарядное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нераспашное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платье кумычки, напоминающее по крою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къяптал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, называлось "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къабалай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" (другие народы Дагестана заимствовали его у кумыков). Спереди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къабалай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имел вставку "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алдылыкъ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", имитирующую нижнее платье.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Къабалай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имел двойные рукава: нижние - узкие с разрезом у запястья, верхние - широкие, откидные.</a:t>
            </a:r>
          </a:p>
        </p:txBody>
      </p:sp>
    </p:spTree>
    <p:extLst>
      <p:ext uri="{BB962C8B-B14F-4D97-AF65-F5344CB8AC3E}">
        <p14:creationId xmlns:p14="http://schemas.microsoft.com/office/powerpoint/2010/main" val="188452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4181" y="169591"/>
            <a:ext cx="1147849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</a:rPr>
              <a:t>ЭТО ИНТЕРЕСНО.</a:t>
            </a:r>
          </a:p>
          <a:p>
            <a:pPr fontAlgn="base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Свадебную одежду невесты-кумычки целиком обеспечивал жених. В числе обязательных подарков жениха на свадьбу невесте должны были быть шкурки на шубу. Современные женихи, следуя древним традициям, по-прежнему преподносят своим избранницам дорогие шубы в качестве свадебного подарка.</a:t>
            </a:r>
          </a:p>
          <a:p>
            <a:pPr fontAlgn="base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Непременным приложением к свадебному платью невесты были украшения: пояс, кольца, коралловые ожерелья. До рождения первого ребенка женщина одевалась значительно богаче других членов семьи.</a:t>
            </a:r>
          </a:p>
          <a:p>
            <a:pPr fontAlgn="base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У кумыков траурным цветом платка считался белый. Его носили с черным платьем. Смысловой перевод траурного одеяния -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кирлер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- означал невнимание к внешнему виду, так как белый платок принято было носить около двух месяцев, не стирая; буквальный перевод слова "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кирлер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" - несвежий, испачканный. Черный платок женщины надевали лишь в случае смерти единственного брата или сына. У мужчин не было специальной траурной одежды. В знак траура в течение 40 дней они не брились.</a:t>
            </a:r>
          </a:p>
        </p:txBody>
      </p:sp>
    </p:spTree>
    <p:extLst>
      <p:ext uri="{BB962C8B-B14F-4D97-AF65-F5344CB8AC3E}">
        <p14:creationId xmlns:p14="http://schemas.microsoft.com/office/powerpoint/2010/main" val="188452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resent5.com/presentation/287549913_390810146/image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8" t="8327" r="5296" b="13736"/>
          <a:stretch/>
        </p:blipFill>
        <p:spPr bwMode="auto">
          <a:xfrm>
            <a:off x="1641764" y="477981"/>
            <a:ext cx="9384067" cy="604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17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4455" y="11065605"/>
            <a:ext cx="9144000" cy="4114800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1026" name="Picture 2" descr="https://i.pinimg.com/originals/1b/2a/29/1b2a293f7128c28b13bac4c0aad712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24"/>
          <a:stretch/>
        </p:blipFill>
        <p:spPr bwMode="auto">
          <a:xfrm>
            <a:off x="1885515" y="473192"/>
            <a:ext cx="4229390" cy="576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19301" y="473192"/>
            <a:ext cx="5093826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Праздничный наряд кумычки, одеваемый на свадьбы, собрания, праздники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54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2" t="9641" r="19094" b="49183"/>
          <a:stretch/>
        </p:blipFill>
        <p:spPr>
          <a:xfrm>
            <a:off x="326572" y="117565"/>
            <a:ext cx="3487783" cy="66228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4" t="24492" r="18807" b="33540"/>
          <a:stretch/>
        </p:blipFill>
        <p:spPr>
          <a:xfrm>
            <a:off x="4167052" y="117565"/>
            <a:ext cx="3566160" cy="65053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22944" r="34238" b="30960"/>
          <a:stretch/>
        </p:blipFill>
        <p:spPr>
          <a:xfrm>
            <a:off x="7981405" y="117565"/>
            <a:ext cx="3775165" cy="650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4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mycdn.me/i?r=AyH4iRPQ2q0otWIFepML2LxRqZcnUsiZMPzibIxSoC1kXQ&amp;fn=w_6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4" t="26356" r="18480"/>
          <a:stretch/>
        </p:blipFill>
        <p:spPr bwMode="auto">
          <a:xfrm>
            <a:off x="82842" y="694444"/>
            <a:ext cx="3672538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82788" y="0"/>
            <a:ext cx="4343400" cy="66171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u="sng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Свадебное платье кумычки.</a:t>
            </a:r>
          </a:p>
          <a:p>
            <a:pPr algn="ctr"/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Длинное платье снизу из шелка или тонкой дорогой ткани.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Сверху парчовая накидка. На груди и поясе серебряные украшения. На голове белый </a:t>
            </a:r>
            <a:r>
              <a:rPr lang="ru-RU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тастар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48" b="20191"/>
          <a:stretch/>
        </p:blipFill>
        <p:spPr>
          <a:xfrm>
            <a:off x="7826188" y="694445"/>
            <a:ext cx="420242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2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3" r="70" b="30392"/>
          <a:stretch/>
        </p:blipFill>
        <p:spPr>
          <a:xfrm>
            <a:off x="1033256" y="222068"/>
            <a:ext cx="5550386" cy="55647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8" r="13922" b="49333"/>
          <a:stretch/>
        </p:blipFill>
        <p:spPr>
          <a:xfrm>
            <a:off x="6885316" y="222068"/>
            <a:ext cx="4928649" cy="556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5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2\фото работа\2f769af8-3bc8-4d08-b654-7750d76bd4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1037"/>
            <a:ext cx="9753600" cy="54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52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3218" y="150016"/>
            <a:ext cx="9144000" cy="1143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4000" b="1" i="1" u="sng" dirty="0" smtClean="0">
                <a:solidFill>
                  <a:schemeClr val="accent1">
                    <a:lumMod val="50000"/>
                  </a:schemeClr>
                </a:solidFill>
                <a:latin typeface="Century Schoolbook"/>
              </a:rPr>
              <a:t>Немного об одежде</a:t>
            </a:r>
            <a:endParaRPr lang="ru-RU" sz="4000" b="1" i="1" u="sng" dirty="0">
              <a:solidFill>
                <a:schemeClr val="accent1">
                  <a:lumMod val="50000"/>
                </a:schemeClr>
              </a:solidFill>
              <a:latin typeface="Century Schoolbook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402060"/>
            <a:ext cx="9144000" cy="4114800"/>
          </a:xfrm>
        </p:spPr>
        <p:txBody>
          <a:bodyPr>
            <a:noAutofit/>
          </a:bodyPr>
          <a:lstStyle/>
          <a:p>
            <a:pPr marL="274313">
              <a:buClr>
                <a:srgbClr val="1D5253"/>
              </a:buClr>
              <a:buFont typeface="Arial"/>
              <a:buChar char="•"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Женская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 одежда кумычек была более разнообразна. Нательная одежда: </a:t>
            </a:r>
            <a:r>
              <a:rPr lang="ru-RU" sz="3600" dirty="0" err="1">
                <a:solidFill>
                  <a:schemeClr val="accent2">
                    <a:lumMod val="50000"/>
                  </a:schemeClr>
                </a:solidFill>
              </a:rPr>
              <a:t>ич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2">
                    <a:lumMod val="50000"/>
                  </a:schemeClr>
                </a:solidFill>
              </a:rPr>
              <a:t>гёлек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 и </a:t>
            </a:r>
            <a:r>
              <a:rPr lang="ru-RU" sz="3600" dirty="0" err="1">
                <a:solidFill>
                  <a:schemeClr val="accent2">
                    <a:lumMod val="50000"/>
                  </a:schemeClr>
                </a:solidFill>
              </a:rPr>
              <a:t>бюрюшме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2">
                    <a:lumMod val="50000"/>
                  </a:schemeClr>
                </a:solidFill>
              </a:rPr>
              <a:t>гёлек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 – длинные рубахи; поясная одежда – шаровары или широкие штаны. Верхнее платье нескольких видов: распашное платье, </a:t>
            </a:r>
            <a:r>
              <a:rPr lang="ru-RU" sz="3600" dirty="0" err="1">
                <a:solidFill>
                  <a:schemeClr val="accent2">
                    <a:lumMod val="50000"/>
                  </a:schemeClr>
                </a:solidFill>
              </a:rPr>
              <a:t>арсар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3600" dirty="0" err="1">
                <a:solidFill>
                  <a:schemeClr val="accent2">
                    <a:lumMod val="50000"/>
                  </a:schemeClr>
                </a:solidFill>
              </a:rPr>
              <a:t>нераспашное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 платье, </a:t>
            </a:r>
            <a:r>
              <a:rPr lang="ru-RU" sz="3600" dirty="0" err="1">
                <a:solidFill>
                  <a:schemeClr val="accent2">
                    <a:lumMod val="50000"/>
                  </a:schemeClr>
                </a:solidFill>
              </a:rPr>
              <a:t>полша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, нарядное платье типа </a:t>
            </a:r>
            <a:r>
              <a:rPr lang="ru-RU" sz="3600" dirty="0" err="1">
                <a:solidFill>
                  <a:schemeClr val="accent2">
                    <a:lumMod val="50000"/>
                  </a:schemeClr>
                </a:solidFill>
              </a:rPr>
              <a:t>арсара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3600" dirty="0" err="1">
                <a:solidFill>
                  <a:schemeClr val="accent2">
                    <a:lumMod val="50000"/>
                  </a:schemeClr>
                </a:solidFill>
              </a:rPr>
              <a:t>къабалай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61157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2263" y="1071155"/>
            <a:ext cx="1009323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Кумычки покрывали голову легкими кружевными, часто вязаными крючком ажурными платками – «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тастар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» или шелковыми платками – «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гульменди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». К середине XIX века кумычки, особенно молодые, отказались от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чутху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и стали покрывать голову только платками, откидывая назад его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концы.Обувь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шилась в прежние времена из дубленой кожи на мягкой подошве и обшивалась красивым узором. Кумычки, в отличие от других народов, имели еще специальные деревянные платформы, которые надевались на обувь в сырую погоду, чтобы не запачкать подол платья и обувь.</a:t>
            </a:r>
          </a:p>
        </p:txBody>
      </p:sp>
    </p:spTree>
    <p:extLst>
      <p:ext uri="{BB962C8B-B14F-4D97-AF65-F5344CB8AC3E}">
        <p14:creationId xmlns:p14="http://schemas.microsoft.com/office/powerpoint/2010/main" val="239437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6" b="22174"/>
          <a:stretch/>
        </p:blipFill>
        <p:spPr>
          <a:xfrm>
            <a:off x="1570706" y="574766"/>
            <a:ext cx="4045169" cy="52382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6" t="5897" r="10245" b="17722"/>
          <a:stretch/>
        </p:blipFill>
        <p:spPr>
          <a:xfrm>
            <a:off x="6766559" y="574765"/>
            <a:ext cx="3918857" cy="52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3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resent5.com/presentation/287549913_390810146/imag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4" y="103187"/>
            <a:ext cx="9674225" cy="669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52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981" y="625472"/>
            <a:ext cx="110559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>
                <a:solidFill>
                  <a:schemeClr val="accent2">
                    <a:lumMod val="50000"/>
                  </a:schemeClr>
                </a:solidFill>
              </a:rPr>
              <a:t>Одно из главных отличий женского традиционного кумыкского костюма от костюмов жителей горных районов заключается в том, что он всегда был длинным – до пола. Некоторые кумыкские модницы даже имели нарядные костюмы со шлейфом.</a:t>
            </a:r>
          </a:p>
        </p:txBody>
      </p:sp>
    </p:spTree>
    <p:extLst>
      <p:ext uri="{BB962C8B-B14F-4D97-AF65-F5344CB8AC3E}">
        <p14:creationId xmlns:p14="http://schemas.microsoft.com/office/powerpoint/2010/main" val="188452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1553" y="-377990"/>
            <a:ext cx="11256818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Повседневный костюм кумычек – это платье-рубаха, отрезное по линии талии,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присборенное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книзу или уложенное складками. Называлось это платье «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бузмагейлек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». В нем обычно ходили дома, а когда нужно было выйти в свет, поверх этого платья обязательно надевали «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полушу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» и «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къабалай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». Верхняя часть платья шилась на подкладке с целью красивой посадки и долговечности, т. к. одежда была дорогой (на изготовление платья-рубахи шло 6-10 м ткани), и платье чаще всего передавалось по наследству (от свекрови к снохе). Повседневное платье шилось без воротника с круглым вырезом и застегивалось встык на застежки, которые назывались «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къаржума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». Их делали ювелиры из серебра с позолотой филигранью или эмалью. Очень популярны были застежки в форме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кинжальчиков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, которые были также в ходу у ногайцев и кабардинцев.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Рукава были длинными, зауженными книзу, а рукава нарядных платьев могли быть настолько длинными, что доходили до подола. Во время танца такой рукав полностью закрывал лицо от постороннего взгляда. Рукава отделывались тесьмой, вышивкой и т. д.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52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1007147"/>
            <a:ext cx="100653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К XIX веку выработался другой вид кроя кумыкского костюма – прямой сверху донизу, а сбоку и сзади – отрезной, это позволяло создать более элегантный силуэт, подчеркивающий женскую фигуру. Еще один вид кроя – распашной сверху донизу. Такой крой одежды появился в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Европе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52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7473" y="953570"/>
            <a:ext cx="1077190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А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затем на Кавказе в эпоху Возрождения. Приталенное платье-рубаха было распространено у кумыков вплоть до начала XX века, а примерно в 30-е годы в Дагестане, в том числе у кумычек, получили распространение рубахи и платья-рубахи на кокетке. В первом случае они шьются более короткие и узкие, а во втором – шире и длиннее. Такие платья получили популярность среди женщин среднего и пожилого возраста.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52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OWERS 16X9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CB300F-524B-4030-A6B4-61DED4F505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560</Words>
  <Application>Microsoft Office PowerPoint</Application>
  <PresentationFormat>Широкоэкранный</PresentationFormat>
  <Paragraphs>21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Andalus</vt:lpstr>
      <vt:lpstr>Arial</vt:lpstr>
      <vt:lpstr>Arial Narrow</vt:lpstr>
      <vt:lpstr>BrowalliaUPC</vt:lpstr>
      <vt:lpstr>Century Schoolbook</vt:lpstr>
      <vt:lpstr>FLOWERS 16X9</vt:lpstr>
      <vt:lpstr>Кумыкский национальный женский наряд</vt:lpstr>
      <vt:lpstr>Немного об одежде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2016-02-17T11:04:46Z</dcterms:created>
  <dcterms:modified xsi:type="dcterms:W3CDTF">2022-02-09T07:28:44Z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TC030988909991</vt:lpwstr>
  </property>
</Properties>
</file>