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80" r:id="rId3"/>
    <p:sldId id="278" r:id="rId4"/>
    <p:sldId id="257" r:id="rId5"/>
    <p:sldId id="259" r:id="rId6"/>
    <p:sldId id="258" r:id="rId7"/>
    <p:sldId id="260" r:id="rId8"/>
    <p:sldId id="284" r:id="rId9"/>
    <p:sldId id="285" r:id="rId10"/>
    <p:sldId id="286" r:id="rId11"/>
    <p:sldId id="287" r:id="rId12"/>
    <p:sldId id="290" r:id="rId13"/>
    <p:sldId id="291" r:id="rId14"/>
    <p:sldId id="261" r:id="rId15"/>
    <p:sldId id="275" r:id="rId16"/>
    <p:sldId id="262" r:id="rId17"/>
    <p:sldId id="263" r:id="rId18"/>
    <p:sldId id="282" r:id="rId19"/>
    <p:sldId id="281" r:id="rId20"/>
    <p:sldId id="264" r:id="rId21"/>
    <p:sldId id="265" r:id="rId22"/>
    <p:sldId id="266" r:id="rId23"/>
    <p:sldId id="267" r:id="rId24"/>
    <p:sldId id="296" r:id="rId25"/>
    <p:sldId id="268" r:id="rId26"/>
    <p:sldId id="289" r:id="rId27"/>
    <p:sldId id="269" r:id="rId28"/>
    <p:sldId id="292" r:id="rId29"/>
    <p:sldId id="293" r:id="rId30"/>
    <p:sldId id="276" r:id="rId31"/>
    <p:sldId id="294" r:id="rId32"/>
    <p:sldId id="295" r:id="rId33"/>
    <p:sldId id="270" r:id="rId34"/>
    <p:sldId id="272" r:id="rId35"/>
    <p:sldId id="271" r:id="rId36"/>
    <p:sldId id="273" r:id="rId37"/>
    <p:sldId id="297" r:id="rId38"/>
    <p:sldId id="279" r:id="rId39"/>
    <p:sldId id="274" r:id="rId40"/>
    <p:sldId id="277" r:id="rId41"/>
    <p:sldId id="288" r:id="rId42"/>
    <p:sldId id="29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и Газалиев" initials="АГ" lastIdx="1" clrIdx="0">
    <p:extLst>
      <p:ext uri="{19B8F6BF-5375-455C-9EA6-DF929625EA0E}">
        <p15:presenceInfo xmlns:p15="http://schemas.microsoft.com/office/powerpoint/2012/main" userId="d3d2005d042c77c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81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FF328-2F70-466A-82DA-3BE820584323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E7EB5-D217-4373-9876-A2A62E0F3F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7EB5-D217-4373-9876-A2A62E0F3F8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E967-35D1-44B6-9577-0FF2B38FA668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E070-2510-4F86-8FAC-23A148C875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E967-35D1-44B6-9577-0FF2B38FA668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E070-2510-4F86-8FAC-23A148C875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E967-35D1-44B6-9577-0FF2B38FA668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E070-2510-4F86-8FAC-23A148C875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E967-35D1-44B6-9577-0FF2B38FA668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E070-2510-4F86-8FAC-23A148C875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E967-35D1-44B6-9577-0FF2B38FA668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E070-2510-4F86-8FAC-23A148C875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E967-35D1-44B6-9577-0FF2B38FA668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E070-2510-4F86-8FAC-23A148C875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E967-35D1-44B6-9577-0FF2B38FA668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E070-2510-4F86-8FAC-23A148C875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E967-35D1-44B6-9577-0FF2B38FA668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E070-2510-4F86-8FAC-23A148C875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E967-35D1-44B6-9577-0FF2B38FA668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E070-2510-4F86-8FAC-23A148C875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E967-35D1-44B6-9577-0FF2B38FA668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E070-2510-4F86-8FAC-23A148C875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4E967-35D1-44B6-9577-0FF2B38FA668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E070-2510-4F86-8FAC-23A148C875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4E967-35D1-44B6-9577-0FF2B38FA668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2E070-2510-4F86-8FAC-23A148C875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285728"/>
            <a:ext cx="8572560" cy="6572272"/>
          </a:xfrm>
        </p:spPr>
        <p:txBody>
          <a:bodyPr>
            <a:normAutofit/>
          </a:bodyPr>
          <a:lstStyle/>
          <a:p>
            <a:r>
              <a:rPr lang="ru-RU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тему :</a:t>
            </a:r>
          </a:p>
          <a:p>
            <a:r>
              <a:rPr lang="ru-RU" sz="7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«Весна в </a:t>
            </a:r>
            <a:r>
              <a:rPr lang="ru-RU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горах» </a:t>
            </a:r>
          </a:p>
          <a:p>
            <a:r>
              <a:rPr lang="ru-RU" sz="3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во второй группе раннего развития</a:t>
            </a:r>
            <a:endParaRPr lang="ru-RU" sz="3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algn="r"/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Подготовила</a:t>
            </a: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:</a:t>
            </a:r>
          </a:p>
          <a:p>
            <a:pPr algn="r"/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Мирзабекова М.Б.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87FE6E-D0BD-4653-B141-15CB62BE3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68" y="1174105"/>
            <a:ext cx="5325951" cy="48947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2BD98D-739E-4EFA-B80A-6F8EF8597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8326"/>
            <a:ext cx="3384375" cy="48152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600" y="404664"/>
            <a:ext cx="50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   Беседа о животных</a:t>
            </a:r>
            <a:endParaRPr lang="ru-RU" sz="44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0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180C8D-CA38-45A9-A929-54E44AEBF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3857625" cy="40324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295742-AAFB-46F7-B174-AC39FEDC0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46041"/>
            <a:ext cx="5582877" cy="48110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3768" y="314454"/>
            <a:ext cx="4597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Беседа о насекомых</a:t>
            </a:r>
            <a:endParaRPr lang="ru-RU" sz="44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22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8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Дидактическая игра: «Собери тучку»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416F6E-1BE8-42EF-9118-FEF979D89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21172"/>
            <a:ext cx="4896544" cy="32672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391CB0-3AC7-4B2E-A438-6FC1D278F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764704"/>
            <a:ext cx="3606105" cy="26868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DE4D3F-2C47-46C6-AD47-A6F71ADFF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3559199" cy="268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0"/>
            <a:ext cx="6400800" cy="134076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Дидактическая игра: </a:t>
            </a:r>
          </a:p>
          <a:p>
            <a:r>
              <a:rPr lang="ru-RU" sz="36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«Найди лучики»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A56D2D-9C04-4A31-9724-624A02811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12207"/>
            <a:ext cx="3857625" cy="42600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30C428-BC32-4F5F-8498-52EFC451C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9" y="1340768"/>
            <a:ext cx="4182169" cy="535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71802" y="928670"/>
            <a:ext cx="2714644" cy="521497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ru-RU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Наблюдение за животными </a:t>
            </a:r>
          </a:p>
          <a:p>
            <a:pPr algn="l"/>
            <a:r>
              <a:rPr lang="ru-RU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6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представления о внешнем виде животных, их питании, детёнышах</a:t>
            </a:r>
          </a:p>
          <a:p>
            <a:pPr algn="l"/>
            <a:r>
              <a:rPr lang="ru-RU" sz="6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6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умение узнавать животных по их голосам</a:t>
            </a:r>
          </a:p>
          <a:p>
            <a:pPr algn="l"/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-упражнять </a:t>
            </a:r>
            <a:r>
              <a:rPr lang="ru-RU" sz="6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звукоподражании</a:t>
            </a:r>
          </a:p>
          <a:p>
            <a:pPr algn="l"/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-развивать </a:t>
            </a:r>
            <a:r>
              <a:rPr lang="ru-RU" sz="6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внимание, память, речь, мышление</a:t>
            </a:r>
          </a:p>
          <a:p>
            <a:pPr algn="l"/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-пополнять </a:t>
            </a:r>
            <a:r>
              <a:rPr lang="ru-RU" sz="6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словарный запас детей названиями детёнышей животных (котёнок, щенок, поросёнок, телёнок)</a:t>
            </a:r>
          </a:p>
          <a:p>
            <a:pPr algn="l"/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-воспитывать </a:t>
            </a:r>
            <a:r>
              <a:rPr lang="ru-RU" sz="6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любовь к домашним животным, стремление заботиться о них</a:t>
            </a:r>
          </a:p>
        </p:txBody>
      </p:sp>
      <p:pic>
        <p:nvPicPr>
          <p:cNvPr id="2050" name="Picture 2" descr="C:\Users\Султан\Desktop\84709c91-e4e7-4fb3-8d79-0b7441d1ea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857232"/>
            <a:ext cx="2857528" cy="5286412"/>
          </a:xfrm>
          <a:prstGeom prst="rect">
            <a:avLst/>
          </a:prstGeom>
          <a:noFill/>
        </p:spPr>
      </p:pic>
      <p:pic>
        <p:nvPicPr>
          <p:cNvPr id="2051" name="Picture 3" descr="C:\Users\Султан\Desktop\021954aa-bd1f-41c1-965a-f7738824fb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928670"/>
            <a:ext cx="2571768" cy="52149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DD1D1-9B77-49D2-A6B0-8DF6E45B2D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0" y="166451"/>
            <a:ext cx="4320480" cy="27543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93" y="3087299"/>
            <a:ext cx="2924978" cy="33779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120" y="152165"/>
            <a:ext cx="3726060" cy="29351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695" y="3243370"/>
            <a:ext cx="5296544" cy="3212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571480"/>
            <a:ext cx="2928958" cy="521497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Наблюдение за  птицами</a:t>
            </a:r>
          </a:p>
          <a:p>
            <a:pPr algn="l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-знакомить </a:t>
            </a: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 с птицами, их внешним видом, повадками; </a:t>
            </a:r>
            <a:endParaRPr lang="ru-RU" sz="3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речь, умение подражать голосам птиц. </a:t>
            </a:r>
            <a:endParaRPr lang="ru-RU" sz="3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оспитывать </a:t>
            </a: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любовь и 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бережное отношение к </a:t>
            </a: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птицам, желание помогать им в холодное время года</a:t>
            </a:r>
          </a:p>
        </p:txBody>
      </p:sp>
      <p:pic>
        <p:nvPicPr>
          <p:cNvPr id="3074" name="Picture 2" descr="C:\Users\Султан\Desktop\1aade73d-27f5-4a43-a02b-3b6d61b9f5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14290"/>
            <a:ext cx="3856577" cy="3286124"/>
          </a:xfrm>
          <a:prstGeom prst="rect">
            <a:avLst/>
          </a:prstGeom>
          <a:noFill/>
        </p:spPr>
      </p:pic>
      <p:pic>
        <p:nvPicPr>
          <p:cNvPr id="3075" name="Picture 3" descr="C:\Users\Султан\Desktop\47e06505-85fd-4438-aeae-671883e77f8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357562"/>
            <a:ext cx="3714744" cy="32147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3248942" cy="619268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Наблюдение за деревьями, кустарниками и цветами</a:t>
            </a:r>
          </a:p>
          <a:p>
            <a:pPr algn="l"/>
            <a:r>
              <a:rPr lang="ru-RU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Цель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-учить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детей замечать красоту природных явлений. </a:t>
            </a:r>
            <a:endParaRPr lang="ru-RU" sz="1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-Различать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узнавать, называть деревья. </a:t>
            </a:r>
            <a:endParaRPr lang="ru-RU" sz="1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Учить 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пользоваться сенсорными эталонами, эмоционально откликаться, переживать радость от общения с природой. </a:t>
            </a:r>
            <a:endParaRPr lang="ru-RU" sz="1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 с деревом – березой (ствол, ветки, сережки, закрепить знания о величине деревьев, где растут деревья, повторить уже знакомые детям деревья – ель и каштан, развивать память, воображение, мышление, воспитывать любовь к живой природе.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00496" y="428604"/>
            <a:ext cx="2857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2" name="Picture 2" descr="C:\Users\Султан\Desktop\708c5a81-d594-4834-94cd-bca3c57d29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42852"/>
            <a:ext cx="4071966" cy="3786214"/>
          </a:xfrm>
          <a:prstGeom prst="rect">
            <a:avLst/>
          </a:prstGeom>
          <a:noFill/>
        </p:spPr>
      </p:pic>
      <p:pic>
        <p:nvPicPr>
          <p:cNvPr id="1027" name="Picture 3" descr="C:\Users\Султан\Desktop\2f049dca-a7aa-4758-a8f8-727a9795580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2928934"/>
            <a:ext cx="2571768" cy="3000396"/>
          </a:xfrm>
          <a:prstGeom prst="rect">
            <a:avLst/>
          </a:prstGeom>
          <a:noFill/>
        </p:spPr>
      </p:pic>
      <p:pic>
        <p:nvPicPr>
          <p:cNvPr id="1028" name="Picture 4" descr="C:\Users\Султан\Desktop\abfa44a0-c5ed-4b5b-9287-d8307b3858d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3643314"/>
            <a:ext cx="2571768" cy="29289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Султан\Desktop\9eff8c03-c4ec-4aaa-9c27-2174ac3078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143248"/>
            <a:ext cx="3714776" cy="3214710"/>
          </a:xfrm>
          <a:prstGeom prst="rect">
            <a:avLst/>
          </a:prstGeom>
          <a:noFill/>
        </p:spPr>
      </p:pic>
      <p:pic>
        <p:nvPicPr>
          <p:cNvPr id="2051" name="Picture 3" descr="C:\Users\Султан\Desktop\666ac7bc-ad2e-445e-800b-2e76ad959f7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2052" name="Picture 4" descr="C:\Users\Султан\Desktop\d46d0ad4-fdd5-4f7e-a1d1-b3ceb744016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2857496"/>
            <a:ext cx="4500562" cy="3786214"/>
          </a:xfrm>
          <a:prstGeom prst="rect">
            <a:avLst/>
          </a:prstGeom>
          <a:noFill/>
        </p:spPr>
      </p:pic>
      <p:pic>
        <p:nvPicPr>
          <p:cNvPr id="2053" name="Picture 5" descr="C:\Users\Султан\Desktop\50311235-8b7f-49d6-8dd5-715906bb52e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285728"/>
            <a:ext cx="4448172" cy="31575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" y="107724"/>
            <a:ext cx="5203952" cy="4329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02" y="2708920"/>
            <a:ext cx="5505955" cy="3867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8" y="1412776"/>
            <a:ext cx="4128765" cy="53253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468968" cy="5958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71802" y="214290"/>
            <a:ext cx="2928958" cy="571504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sz="3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Наблюдение за насекомыми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Расширить 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представление о насекомых </a:t>
            </a:r>
            <a:r>
              <a:rPr lang="ru-RU" sz="29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(бабочке, комаре, пчеле, божьей </a:t>
            </a:r>
            <a:r>
              <a:rPr lang="ru-RU" sz="29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коровке)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-активизировать </a:t>
            </a:r>
            <a:r>
              <a:rPr lang="ru-RU" sz="2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словарь детей по теме </a:t>
            </a:r>
            <a:r>
              <a:rPr lang="ru-RU" sz="29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«Насекомые»</a:t>
            </a:r>
            <a:r>
              <a:rPr lang="ru-RU" sz="2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2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-уметь находить</a:t>
            </a:r>
            <a:r>
              <a:rPr lang="ru-RU" sz="2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насекомых</a:t>
            </a:r>
            <a:r>
              <a:rPr lang="ru-RU" sz="2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на картинках и называть их; </a:t>
            </a:r>
            <a:endParaRPr lang="ru-RU" sz="2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различать </a:t>
            </a:r>
            <a:r>
              <a:rPr lang="ru-RU" sz="2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виды насекомых, называть 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их;</a:t>
            </a: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-выделять </a:t>
            </a:r>
            <a:r>
              <a:rPr lang="ru-RU" sz="2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их основные признаки </a:t>
            </a:r>
            <a:r>
              <a:rPr lang="ru-RU" sz="29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(кто летает, кто ползает, кто кусается и т. д.)</a:t>
            </a:r>
            <a:endParaRPr lang="ru-RU" sz="2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Султан\Desktop\2e48e761-aeb5-4cac-a823-7bb3a2c2ac0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3000372"/>
            <a:ext cx="2857488" cy="3643338"/>
          </a:xfrm>
          <a:prstGeom prst="rect">
            <a:avLst/>
          </a:prstGeom>
          <a:noFill/>
        </p:spPr>
      </p:pic>
      <p:pic>
        <p:nvPicPr>
          <p:cNvPr id="5123" name="Picture 3" descr="C:\Users\Султан\Desktop\db2db7e9-b225-41c5-943a-94e368a88af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642918"/>
            <a:ext cx="2643182" cy="35004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071546"/>
            <a:ext cx="4643470" cy="5214974"/>
          </a:xfrm>
        </p:spPr>
        <p:txBody>
          <a:bodyPr>
            <a:normAutofit/>
          </a:bodyPr>
          <a:lstStyle/>
          <a:p>
            <a:pPr algn="r"/>
            <a:endParaRPr lang="ru-RU" sz="4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2049" name="Picture 1" descr="F:\фото\36d198c2-0ad1-4c78-90b0-ef3c0bd5112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142984"/>
            <a:ext cx="4643470" cy="5214974"/>
          </a:xfrm>
          <a:prstGeom prst="rect">
            <a:avLst/>
          </a:prstGeom>
          <a:noFill/>
        </p:spPr>
      </p:pic>
      <p:pic>
        <p:nvPicPr>
          <p:cNvPr id="2050" name="Picture 2" descr="F:\фото\0e4d930c-b4c2-452a-b083-5d77219f2d2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1000108"/>
            <a:ext cx="3571900" cy="52864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85852" y="0"/>
            <a:ext cx="6866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Monotype Corsiva" panose="03010101010201010101" pitchFamily="66" charset="0"/>
                <a:cs typeface="Times New Roman" pitchFamily="18" charset="0"/>
              </a:rPr>
              <a:t>Эксперименты с песком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FFFF00"/>
                </a:solidFill>
                <a:latin typeface="Monotype Corsiva" pitchFamily="66" charset="0"/>
              </a:rPr>
              <a:t>«Речевое </a:t>
            </a:r>
            <a:r>
              <a:rPr lang="ru-RU" sz="5400" b="1" dirty="0" smtClean="0">
                <a:solidFill>
                  <a:srgbClr val="FFFF00"/>
                </a:solidFill>
                <a:latin typeface="Monotype Corsiva" pitchFamily="66" charset="0"/>
              </a:rPr>
              <a:t>развитие</a:t>
            </a:r>
            <a:r>
              <a:rPr lang="ru-RU" sz="5400" b="1" dirty="0">
                <a:solidFill>
                  <a:srgbClr val="FFFF00"/>
                </a:solidFill>
                <a:latin typeface="Monotype Corsiva" pitchFamily="66" charset="0"/>
              </a:rPr>
              <a:t>»</a:t>
            </a:r>
          </a:p>
        </p:txBody>
      </p:sp>
      <p:pic>
        <p:nvPicPr>
          <p:cNvPr id="2" name="Picture 2" descr="C:\Users\Султан\Desktop\55f0c9e4-2568-45f1-ac90-ad5e4bb4c1d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16" y="1967514"/>
            <a:ext cx="3975302" cy="41616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8716" y="592341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    Стихотворение: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«Дождик, дождик, лейся смело»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871672"/>
            <a:ext cx="3352800" cy="3809014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Left"/>
            <a:lightRig rig="threePt" dir="t"/>
          </a:scene3d>
          <a:sp3d>
            <a:bevelT w="114300" prst="artDeco"/>
          </a:sp3d>
        </p:spPr>
      </p:pic>
      <p:sp>
        <p:nvSpPr>
          <p:cNvPr id="5" name="Прямоугольник 4"/>
          <p:cNvSpPr/>
          <p:nvPr/>
        </p:nvSpPr>
        <p:spPr>
          <a:xfrm>
            <a:off x="3995936" y="1348178"/>
            <a:ext cx="3168352" cy="3046988"/>
          </a:xfrm>
          <a:prstGeom prst="rect">
            <a:avLst/>
          </a:prstGeom>
          <a:solidFill>
            <a:schemeClr val="bg1"/>
          </a:solidFill>
          <a:ln w="34925"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Дождик, дождик, лейся смело,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 не сгорела.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полях пусть уродится,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Жито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просо и пшеница</a:t>
            </a:r>
            <a:r>
              <a:rPr lang="ru-RU" sz="24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285728"/>
            <a:ext cx="8247860" cy="1000132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Стихотворение: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«Солнышко, солнышко»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Султан\Desktop\52b7d2d3-aa57-41d1-8f62-71d2cf7e87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348" y="1124744"/>
            <a:ext cx="3871886" cy="485780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53" y="1851652"/>
            <a:ext cx="4432232" cy="444055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85728"/>
            <a:ext cx="8749968" cy="695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«Социально – коммуникативное развитие»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Знакомство с орудием труда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76" y="3323474"/>
            <a:ext cx="4153304" cy="33769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9" y="3202958"/>
            <a:ext cx="4204413" cy="3497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58" y="1556792"/>
            <a:ext cx="5667067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0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  <a:latin typeface="Monotype Corsiva" panose="03010101010201010101" pitchFamily="66" charset="0"/>
                <a:cs typeface="Times New Roman" pitchFamily="18" charset="0"/>
              </a:rPr>
              <a:t>Посадка </a:t>
            </a:r>
            <a:r>
              <a:rPr lang="ru-RU" sz="4400" b="1" dirty="0">
                <a:solidFill>
                  <a:srgbClr val="FFFF00"/>
                </a:solidFill>
                <a:latin typeface="Monotype Corsiva" panose="03010101010201010101" pitchFamily="66" charset="0"/>
                <a:cs typeface="Times New Roman" pitchFamily="18" charset="0"/>
              </a:rPr>
              <a:t>лука, </a:t>
            </a:r>
            <a:r>
              <a:rPr lang="ru-RU" sz="4400" b="1" dirty="0" smtClean="0">
                <a:solidFill>
                  <a:srgbClr val="FFFF00"/>
                </a:solidFill>
                <a:latin typeface="Monotype Corsiva" panose="03010101010201010101" pitchFamily="66" charset="0"/>
                <a:cs typeface="Times New Roman" pitchFamily="18" charset="0"/>
              </a:rPr>
              <a:t>зелени.</a:t>
            </a:r>
            <a:endParaRPr lang="ru-RU" sz="4400" b="1" dirty="0">
              <a:solidFill>
                <a:srgbClr val="FFFF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DEFDD8-73DA-4645-A2C6-2BD2A18F4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83060"/>
            <a:ext cx="4028873" cy="30243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54D4B5-EB89-47AF-83D6-E1C1D0648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66" y="3963988"/>
            <a:ext cx="3886644" cy="28529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DFFAB4-4DBD-452D-9F83-1483708DA3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2" y="1354460"/>
            <a:ext cx="3418064" cy="2852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05" y="3569001"/>
            <a:ext cx="5639763" cy="31723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44" y="280502"/>
            <a:ext cx="5232868" cy="34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9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14336"/>
            <a:ext cx="4823519" cy="4781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733842" cy="3716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12" y="369845"/>
            <a:ext cx="4217665" cy="61183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8" y="406666"/>
            <a:ext cx="3960440" cy="610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4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Посев семян цветов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4" y="1209578"/>
            <a:ext cx="4330824" cy="44292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08" y="1700808"/>
            <a:ext cx="4536777" cy="49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C:\Users\Султан\Desktop\3d83435d-306e-423a-88d1-e2c855b7ecc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5746"/>
            <a:ext cx="4211960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974" y="338582"/>
            <a:ext cx="4498498" cy="6265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159BB7-5912-4AE7-BC6A-742BC7358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8759"/>
            <a:ext cx="7975798" cy="6021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208912" cy="5267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321668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</a:t>
            </a:r>
            <a:r>
              <a:rPr lang="ru-RU" sz="44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Огород на окне.</a:t>
            </a:r>
            <a:endParaRPr lang="ru-RU" sz="44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8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76" y="3698201"/>
            <a:ext cx="4427856" cy="2830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137" y="128754"/>
            <a:ext cx="3197822" cy="314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17849"/>
            <a:ext cx="2489321" cy="36118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35" y="116632"/>
            <a:ext cx="5458978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7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Уборка участка от </a:t>
            </a:r>
            <a:r>
              <a:rPr lang="ru-RU" sz="3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мусора: веточек, </a:t>
            </a:r>
            <a:r>
              <a:rPr lang="ru-RU" sz="36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листьев.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DA9011-44FB-417E-AA7F-788D32736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22" y="3573016"/>
            <a:ext cx="4068952" cy="31683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5DA40D-DA0A-4202-A0C2-50E6F49D4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52" y="573643"/>
            <a:ext cx="3810844" cy="31683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7629DE-A2E2-471D-84E4-F17EF7AE2E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4" y="548680"/>
            <a:ext cx="3810844" cy="3180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768876-F82E-47BE-98BA-3647DBEB1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72" y="1340768"/>
            <a:ext cx="4377780" cy="53530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4A6530-D9F8-4EBD-930D-BF17450BC1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6" y="188640"/>
            <a:ext cx="3888432" cy="4437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76700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Уход за домашними цветами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08782"/>
            <a:ext cx="3600791" cy="4881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8" y="2650359"/>
            <a:ext cx="2936924" cy="4037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45" y="929174"/>
            <a:ext cx="2648893" cy="3442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Monotype Corsiva" pitchFamily="66" charset="0"/>
              </a:rPr>
              <a:t>«Художественно – эстетическое развитие»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971981"/>
            <a:ext cx="4824536" cy="5184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9" y="3746877"/>
            <a:ext cx="3301836" cy="292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8" y="587241"/>
            <a:ext cx="3301837" cy="2973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4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Monotype Corsiva" pitchFamily="66" charset="0"/>
              </a:rPr>
              <a:t>Коллективная работа: «Весеннее дерево»</a:t>
            </a:r>
            <a:endParaRPr lang="ru-RU" sz="4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" y="907359"/>
            <a:ext cx="3471524" cy="56928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952" y="1052799"/>
            <a:ext cx="4581483" cy="540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6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88640"/>
            <a:ext cx="6400800" cy="820099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Рисование: «Сосульки тают»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1AE50E-03AF-4F12-808D-16536A4BF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42" y="808805"/>
            <a:ext cx="2777505" cy="24929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D1DB6D-CF7B-4C72-8476-F8E6D4AED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48" y="3160286"/>
            <a:ext cx="3857625" cy="35775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94D4E4-896A-4920-BE72-1FB242827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35" y="1128863"/>
            <a:ext cx="3857625" cy="23265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E63086-7A3F-4484-8D89-06AE816FF5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651" y="614698"/>
            <a:ext cx="1928738" cy="25455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27791D-37AE-42C2-BA5B-8593A058A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1" y="3301767"/>
            <a:ext cx="4572000" cy="3507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Monotype Corsiva" pitchFamily="66" charset="0"/>
              </a:rPr>
              <a:t>«Физическое развитие»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4075DB-8480-4B8E-8FF9-096D837BA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7" y="836712"/>
            <a:ext cx="3955111" cy="56166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C7DE4E-51DC-444E-A93E-9CA6CC4D9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032" y="3090514"/>
            <a:ext cx="4644995" cy="37225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324" y="836712"/>
            <a:ext cx="3835131" cy="2448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428604"/>
            <a:ext cx="7000924" cy="6143668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>
            <a:normAutofit fontScale="25000" lnSpcReduction="20000"/>
          </a:bodyPr>
          <a:lstStyle/>
          <a:p>
            <a:r>
              <a:rPr lang="ru-RU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l"/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-Общение </a:t>
            </a:r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природой положительно влияет на ребенка, делает его намного добрее, будит в нем лучшие чувства. На основе приобретенных знаний у ребенка формируются такие качества, как </a:t>
            </a: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любознательность, </a:t>
            </a:r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наблюдательность, восприятие явлений природы.</a:t>
            </a:r>
          </a:p>
          <a:p>
            <a:pPr algn="l"/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Большую роль в </a:t>
            </a: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экологическом </a:t>
            </a:r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образовании дошкольников играет исследовательская деятельность. В процессе исследования ребенок получает конкретные познавательные навыки: наблюдать, рассуждать, планировать работу, прогнозировать результат, делать выводы и обобщения. И таким образом у него развиваются познавательные способности.</a:t>
            </a:r>
          </a:p>
          <a:p>
            <a:pPr algn="l"/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с интересом осваивают труд в природе: подготовка клумб, посадка цветов, их полив, рыхление.</a:t>
            </a:r>
          </a:p>
          <a:p>
            <a:pPr algn="l"/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 красивое время года. Ярче светит солнышко, цветут деревья, появляется первая травка.</a:t>
            </a:r>
          </a:p>
          <a:p>
            <a:pPr algn="l"/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Весна в горах другая нежели в городе. Другой запах весны, другое восприятие весны. Свежий и чистый воздух наполняет радостью нового дня. Просыпается вся природа. И вот она, вся перед тобой: птицы, разная живность, первые цветы. Оживляется работа на огороде, в поле. </a:t>
            </a:r>
          </a:p>
          <a:p>
            <a:pPr algn="l"/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Горы становятся более приветливыми.</a:t>
            </a:r>
          </a:p>
          <a:p>
            <a:pPr algn="l"/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 всему этому нельзя привыкнуть. Красота весны завораживает человека. И потом, если он и уедет куда-нибудь, это видение останется в его сердце на всю жизнь.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128489-A42C-45E1-911F-06122558E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84" y="3180366"/>
            <a:ext cx="7772400" cy="35597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AD7DF8-F52B-488C-841A-10477BE871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84" y="233111"/>
            <a:ext cx="4000288" cy="26615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323131-7FD8-485D-99C8-AD862E5BB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86" y="44365"/>
            <a:ext cx="4139952" cy="3104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800800" cy="983032"/>
          </a:xfrm>
        </p:spPr>
        <p:txBody>
          <a:bodyPr>
            <a:normAutofit fontScale="70000" lnSpcReduction="20000"/>
          </a:bodyPr>
          <a:lstStyle/>
          <a:p>
            <a:r>
              <a:rPr lang="ru-RU" sz="34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Оформление вместе с детьми книжки – малышки</a:t>
            </a:r>
          </a:p>
          <a:p>
            <a:r>
              <a:rPr lang="ru-RU" sz="52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 «Приметы весны»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C2840C-641E-4210-ABA1-02C180F0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53030" y="624909"/>
            <a:ext cx="4837940" cy="70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3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411" y="16931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</p:spPr>
        <p:txBody>
          <a:bodyPr>
            <a:normAutofit/>
          </a:bodyPr>
          <a:lstStyle/>
          <a:p>
            <a:endParaRPr lang="ru-RU" sz="9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9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</a:t>
            </a:r>
          </a:p>
          <a:p>
            <a:r>
              <a:rPr lang="ru-RU" sz="7200" b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 внимание!</a:t>
            </a:r>
            <a:endParaRPr lang="ru-RU" sz="7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5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-Заложить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любовь к Родине, к родному краю, к родной природе можно уже в дошкольном возрасте. Но большинство современных детей редко общаются с природой. 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Экологическое образование начинается со знакомства с объектами ближайшего окружения, с которыми ребенок сталкивается каждый день. Поэтому надо обращать внимание ребенка на эту красоту, способствовать восприятию ее, прислушиваться к звукам природы и ценить свой родной край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Размышляя о природе с помощью взрослого, дошкольник обогащает свои знания, чувства, у него формируется правильное отношение к живому. желание создать, а не разрушать 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88640"/>
            <a:ext cx="8208912" cy="6264696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познавательно-творческий</a:t>
            </a:r>
          </a:p>
          <a:p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дети раннего развития, воспитатели, родители.</a:t>
            </a:r>
          </a:p>
          <a:p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Срок реализации проекта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долгосрочный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(учебный год)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расширять представления детей о временах года и их смене: способствовать умениям наблюдать природу, делать сравнения и выводы. Вызывать у детей приятные эмоции при восприятии весенней красоты родного края, музыки, живописи, художественных произведений на тему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Весны.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Формировать у детей представления о времени года - весне. </a:t>
            </a:r>
          </a:p>
          <a:p>
            <a:pPr algn="l"/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Расширять знания о приспособленности и животных, растений к различным изменениям в природе.</a:t>
            </a:r>
          </a:p>
          <a:p>
            <a:pPr algn="l"/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.Углублять знания детей о связи между явлениями живой и неживой природы.</a:t>
            </a:r>
          </a:p>
          <a:p>
            <a:pPr algn="l"/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.Формировать представления о сезонных видах труда на селе, в саду и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огороде</a:t>
            </a:r>
          </a:p>
          <a:p>
            <a:pPr algn="l"/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.Получать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радость от посильного труда на участке детского сада.</a:t>
            </a:r>
          </a:p>
          <a:p>
            <a:pPr algn="l"/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.Закрепить представления о правилах безопасного поведения в природе. </a:t>
            </a:r>
          </a:p>
          <a:p>
            <a:pPr algn="l"/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.Наблюдать за природой родного края, любоваться сё красотой в весенний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период. Расширить кругозор детей.</a:t>
            </a:r>
          </a:p>
          <a:p>
            <a:pPr algn="l"/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.С желанием и интересом заниматься исследовательской деятельностью.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0"/>
            <a:ext cx="8215370" cy="1214446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Monotype Corsiva" pitchFamily="66" charset="0"/>
              </a:rPr>
              <a:t>«Познавательное развитие»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29176" y="712440"/>
            <a:ext cx="2426599" cy="56630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Беседы</a:t>
            </a:r>
            <a:r>
              <a:rPr kumimoji="0" lang="ru-RU" sz="24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2000" b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наступлении весны.</a:t>
            </a:r>
            <a:endParaRPr kumimoji="0" lang="ru-RU" sz="2000" b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 птицах,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 животных.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 первоцветах,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-о явлениях природы (идет дождик, солнышко припекает и т.п.). - о деревьях и кустарниках.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 сезонных видах труда в поле, в саду - о насекомых (пчелы, муравьи и др.)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1E88A3-7291-4B44-9115-3D0AA0495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350103"/>
            <a:ext cx="5072066" cy="32403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500F5E-B471-4758-AF35-4A3E3A7B4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70" y="837029"/>
            <a:ext cx="3275856" cy="24997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1FC8A3-469F-4661-A0B5-165CB6CFF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63" y="679371"/>
            <a:ext cx="3008933" cy="3240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</p:spPr>
        <p:txBody>
          <a:bodyPr/>
          <a:lstStyle/>
          <a:p>
            <a:r>
              <a:rPr lang="ru-RU" sz="48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Беседа о деревьях</a:t>
            </a:r>
            <a:endParaRPr lang="ru-RU" sz="48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B2D2FC-4C67-4DE2-AC30-667F21D8F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257" y="1052736"/>
            <a:ext cx="5149077" cy="55195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F6E631-D4D1-4E02-A43D-36E73A27A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19200"/>
            <a:ext cx="3456384" cy="53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3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728"/>
            <a:ext cx="6400800" cy="5353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ултан\Desktop\1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7E2248-CD07-4320-BA3F-1BF5C1CAD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22" y="1790722"/>
            <a:ext cx="5256605" cy="47815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25BA33-4BFE-4EC1-838E-BBE7FDAE8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3" y="1055169"/>
            <a:ext cx="3384376" cy="35769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7624" y="270594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Беседа о птицах</a:t>
            </a:r>
            <a:endParaRPr lang="ru-RU" sz="4400" b="1" dirty="0">
              <a:solidFill>
                <a:srgbClr val="FFC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783</Words>
  <Application>Microsoft Office PowerPoint</Application>
  <PresentationFormat>Экран (4:3)</PresentationFormat>
  <Paragraphs>97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Calibri</vt:lpstr>
      <vt:lpstr>Comic Sans MS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Султан</dc:creator>
  <cp:lastModifiedBy>User8</cp:lastModifiedBy>
  <cp:revision>74</cp:revision>
  <dcterms:created xsi:type="dcterms:W3CDTF">2022-02-12T11:04:51Z</dcterms:created>
  <dcterms:modified xsi:type="dcterms:W3CDTF">2022-04-10T12:39:24Z</dcterms:modified>
</cp:coreProperties>
</file>