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280" r:id="rId3"/>
    <p:sldId id="278" r:id="rId4"/>
    <p:sldId id="257" r:id="rId5"/>
    <p:sldId id="259" r:id="rId6"/>
    <p:sldId id="258" r:id="rId7"/>
    <p:sldId id="260" r:id="rId8"/>
    <p:sldId id="284" r:id="rId9"/>
    <p:sldId id="285" r:id="rId10"/>
    <p:sldId id="286" r:id="rId11"/>
    <p:sldId id="287" r:id="rId12"/>
    <p:sldId id="290" r:id="rId13"/>
    <p:sldId id="291" r:id="rId14"/>
    <p:sldId id="261" r:id="rId15"/>
    <p:sldId id="275" r:id="rId16"/>
    <p:sldId id="262" r:id="rId17"/>
    <p:sldId id="263" r:id="rId18"/>
    <p:sldId id="282" r:id="rId19"/>
    <p:sldId id="281" r:id="rId20"/>
    <p:sldId id="264" r:id="rId21"/>
    <p:sldId id="265" r:id="rId22"/>
    <p:sldId id="266" r:id="rId23"/>
    <p:sldId id="267" r:id="rId24"/>
    <p:sldId id="296" r:id="rId25"/>
    <p:sldId id="268" r:id="rId26"/>
    <p:sldId id="289" r:id="rId27"/>
    <p:sldId id="269" r:id="rId28"/>
    <p:sldId id="292" r:id="rId29"/>
    <p:sldId id="293" r:id="rId30"/>
    <p:sldId id="276" r:id="rId31"/>
    <p:sldId id="294" r:id="rId32"/>
    <p:sldId id="295" r:id="rId33"/>
    <p:sldId id="270" r:id="rId34"/>
    <p:sldId id="272" r:id="rId35"/>
    <p:sldId id="271" r:id="rId36"/>
    <p:sldId id="273" r:id="rId37"/>
    <p:sldId id="297" r:id="rId38"/>
    <p:sldId id="279" r:id="rId39"/>
    <p:sldId id="274" r:id="rId40"/>
    <p:sldId id="277" r:id="rId41"/>
    <p:sldId id="288" r:id="rId42"/>
    <p:sldId id="298" r:id="rId4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ли Газалиев" initials="АГ" lastIdx="1" clrIdx="0">
    <p:extLst>
      <p:ext uri="{19B8F6BF-5375-455C-9EA6-DF929625EA0E}">
        <p15:presenceInfo xmlns:p15="http://schemas.microsoft.com/office/powerpoint/2012/main" userId="d3d2005d042c77c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624" autoAdjust="0"/>
  </p:normalViewPr>
  <p:slideViewPr>
    <p:cSldViewPr>
      <p:cViewPr varScale="1">
        <p:scale>
          <a:sx n="71" d="100"/>
          <a:sy n="71" d="100"/>
        </p:scale>
        <p:origin x="13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181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8FF328-2F70-466A-82DA-3BE820584323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E7EB5-D217-4373-9876-A2A62E0F3F8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FE7EB5-D217-4373-9876-A2A62E0F3F88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A4E967-35D1-44B6-9577-0FF2B38FA668}" type="datetimeFigureOut">
              <a:rPr lang="ru-RU" smtClean="0"/>
              <a:pPr/>
              <a:t>10.04.2022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A2E070-2510-4F86-8FAC-23A148C8751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g"/><Relationship Id="rId4" Type="http://schemas.openxmlformats.org/officeDocument/2006/relationships/image" Target="../media/image18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0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4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g"/><Relationship Id="rId4" Type="http://schemas.openxmlformats.org/officeDocument/2006/relationships/image" Target="../media/image48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4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6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0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g"/><Relationship Id="rId5" Type="http://schemas.openxmlformats.org/officeDocument/2006/relationships/image" Target="../media/image65.jpeg"/><Relationship Id="rId4" Type="http://schemas.openxmlformats.org/officeDocument/2006/relationships/image" Target="../media/image64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9.jpeg"/><Relationship Id="rId4" Type="http://schemas.openxmlformats.org/officeDocument/2006/relationships/image" Target="../media/image6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1.jp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7.jpg"/><Relationship Id="rId4" Type="http://schemas.openxmlformats.org/officeDocument/2006/relationships/image" Target="../media/image76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9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g"/><Relationship Id="rId7" Type="http://schemas.openxmlformats.org/officeDocument/2006/relationships/image" Target="../media/image84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3.jpeg"/><Relationship Id="rId5" Type="http://schemas.openxmlformats.org/officeDocument/2006/relationships/image" Target="../media/image82.jpg"/><Relationship Id="rId4" Type="http://schemas.openxmlformats.org/officeDocument/2006/relationships/image" Target="../media/image81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7.png"/><Relationship Id="rId4" Type="http://schemas.openxmlformats.org/officeDocument/2006/relationships/image" Target="../media/image86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0.jpg"/><Relationship Id="rId4" Type="http://schemas.openxmlformats.org/officeDocument/2006/relationships/image" Target="../media/image89.jp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285728"/>
            <a:ext cx="8572560" cy="6572272"/>
          </a:xfrm>
        </p:spPr>
        <p:txBody>
          <a:bodyPr>
            <a:normAutofit/>
          </a:bodyPr>
          <a:lstStyle/>
          <a:p>
            <a:r>
              <a:rPr lang="ru-RU" sz="8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Проект</a:t>
            </a:r>
          </a:p>
          <a:p>
            <a:r>
              <a:rPr lang="ru-RU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на тему :</a:t>
            </a:r>
          </a:p>
          <a:p>
            <a:r>
              <a:rPr lang="ru-RU" sz="72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 </a:t>
            </a:r>
            <a:r>
              <a:rPr lang="ru-RU" sz="7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«Весна в </a:t>
            </a:r>
            <a:r>
              <a:rPr lang="ru-RU" sz="72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горах» </a:t>
            </a:r>
          </a:p>
          <a:p>
            <a:r>
              <a:rPr lang="ru-RU" sz="39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во второй группе раннего развития</a:t>
            </a:r>
            <a:endParaRPr lang="ru-RU" sz="39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  <a:cs typeface="Times New Roman" pitchFamily="18" charset="0"/>
            </a:endParaRPr>
          </a:p>
          <a:p>
            <a:pPr algn="r"/>
            <a:r>
              <a:rPr lang="ru-RU" sz="36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Подготовила</a:t>
            </a:r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:</a:t>
            </a:r>
          </a:p>
          <a:p>
            <a:pPr algn="r"/>
            <a:r>
              <a:rPr lang="ru-RU" sz="36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Times New Roman" pitchFamily="18" charset="0"/>
              </a:rPr>
              <a:t>Мирзабекова М.Б.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C87FE6E-D0BD-4653-B141-15CB62BE39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0968" y="1174105"/>
            <a:ext cx="5325951" cy="48947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E2BD98D-739E-4EFA-B80A-6F8EF8597D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708326"/>
            <a:ext cx="3384375" cy="4815224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371600" y="404664"/>
            <a:ext cx="5000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    Беседа о животных</a:t>
            </a:r>
            <a:endParaRPr lang="ru-RU" sz="44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601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180C8D-CA38-45A9-A929-54E44AEBF4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3857625" cy="403244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B295742-AAFB-46F7-B174-AC39FEDC00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1846041"/>
            <a:ext cx="5582877" cy="481102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483768" y="314454"/>
            <a:ext cx="459797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Беседа о насекомых</a:t>
            </a:r>
            <a:endParaRPr lang="ru-RU" sz="44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22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0798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FFFF00"/>
                </a:solidFill>
                <a:latin typeface="Comic Sans MS" panose="030F0702030302020204" pitchFamily="66" charset="0"/>
              </a:rPr>
              <a:t>Дидактическая игра: «Собери тучку»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5416F6E-1BE8-42EF-9118-FEF979D893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3521172"/>
            <a:ext cx="4896544" cy="32672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2391CB0-3AC7-4B2E-A438-6FC1D278FD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6375" y="764704"/>
            <a:ext cx="3606105" cy="2686882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4DE4D3F-2C47-46C6-AD47-A6F71ADFF5E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764704"/>
            <a:ext cx="3559199" cy="2686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6299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0"/>
            <a:ext cx="6400800" cy="1340768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Дидактическая игра: </a:t>
            </a:r>
          </a:p>
          <a:p>
            <a:r>
              <a:rPr lang="ru-RU" sz="3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«Найди лучики»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0A56D2D-9C04-4A31-9724-624A028111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312207"/>
            <a:ext cx="3857625" cy="426006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F30C428-BC32-4F5F-8498-52EFC451CB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529" y="1340768"/>
            <a:ext cx="4182169" cy="5353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984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928670"/>
            <a:ext cx="2714644" cy="521497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25000" lnSpcReduction="20000"/>
          </a:bodyPr>
          <a:lstStyle/>
          <a:p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Наблюдение за животными </a:t>
            </a:r>
          </a:p>
          <a:p>
            <a:pPr algn="l"/>
            <a:r>
              <a:rPr lang="ru-RU" sz="7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sz="72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формировать 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представления о внешнем виде животных, их питании, детёнышах</a:t>
            </a:r>
          </a:p>
          <a:p>
            <a:pPr algn="l"/>
            <a:r>
              <a:rPr lang="ru-RU" sz="6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умение узнавать животных по их голосам</a:t>
            </a:r>
          </a:p>
          <a:p>
            <a:pPr algn="l"/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-упражнять 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звукоподражании</a:t>
            </a:r>
          </a:p>
          <a:p>
            <a:pPr algn="l"/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-развивать 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внимание, память, речь, мышление</a:t>
            </a:r>
          </a:p>
          <a:p>
            <a:pPr algn="l"/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-пополнять 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словарный запас детей названиями детёнышей животных (котёнок, щенок, поросёнок, телёнок)</a:t>
            </a:r>
          </a:p>
          <a:p>
            <a:pPr algn="l"/>
            <a:r>
              <a:rPr lang="ru-RU" sz="6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-воспитывать </a:t>
            </a:r>
            <a:r>
              <a:rPr lang="ru-RU" sz="6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любовь к домашним животным, стремление заботиться о них</a:t>
            </a:r>
          </a:p>
        </p:txBody>
      </p:sp>
      <p:pic>
        <p:nvPicPr>
          <p:cNvPr id="2050" name="Picture 2" descr="C:\Users\Султан\Desktop\84709c91-e4e7-4fb3-8d79-0b7441d1ea2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857232"/>
            <a:ext cx="2857528" cy="5286412"/>
          </a:xfrm>
          <a:prstGeom prst="rect">
            <a:avLst/>
          </a:prstGeom>
          <a:noFill/>
        </p:spPr>
      </p:pic>
      <p:pic>
        <p:nvPicPr>
          <p:cNvPr id="2051" name="Picture 3" descr="C:\Users\Султан\Desktop\021954aa-bd1f-41c1-965a-f7738824fb1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928670"/>
            <a:ext cx="2571768" cy="521497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42DD1D1-9B77-49D2-A6B0-8DF6E45B2D9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5820" y="166451"/>
            <a:ext cx="4320480" cy="275439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593" y="3087299"/>
            <a:ext cx="2924978" cy="33779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52120" y="152165"/>
            <a:ext cx="3726060" cy="293513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07695" y="3243370"/>
            <a:ext cx="5296544" cy="32129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571480"/>
            <a:ext cx="2928958" cy="5214974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Наблюдение за  птицами</a:t>
            </a:r>
          </a:p>
          <a:p>
            <a:pPr algn="l"/>
            <a:r>
              <a:rPr lang="ru-RU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-знакомить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с птицами, их внешним видом, повадками; </a:t>
            </a:r>
            <a:endParaRPr lang="ru-RU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речь, умение подражать голосам птиц. </a:t>
            </a:r>
            <a:endParaRPr lang="ru-RU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оспитывать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любовь и </a:t>
            </a: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бережное отношение к </a:t>
            </a:r>
            <a:r>
              <a:rPr lang="ru-RU" sz="3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птицам, желание помогать им в холодное время года</a:t>
            </a:r>
          </a:p>
        </p:txBody>
      </p:sp>
      <p:pic>
        <p:nvPicPr>
          <p:cNvPr id="3074" name="Picture 2" descr="C:\Users\Султан\Desktop\1aade73d-27f5-4a43-a02b-3b6d61b9f5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44" y="214290"/>
            <a:ext cx="3856577" cy="3286124"/>
          </a:xfrm>
          <a:prstGeom prst="rect">
            <a:avLst/>
          </a:prstGeom>
          <a:noFill/>
        </p:spPr>
      </p:pic>
      <p:pic>
        <p:nvPicPr>
          <p:cNvPr id="3075" name="Picture 3" descr="C:\Users\Султан\Desktop\47e06505-85fd-4438-aeae-671883e77f8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143504" y="3357562"/>
            <a:ext cx="3714744" cy="321471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60648"/>
            <a:ext cx="3248942" cy="6192688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r>
              <a:rPr lang="ru-RU" sz="22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Наблюдение за деревьями, кустарниками и цветами</a:t>
            </a:r>
          </a:p>
          <a:p>
            <a:pPr algn="l"/>
            <a:r>
              <a:rPr lang="ru-RU" sz="19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Цель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-учить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детей замечать красоту природных явлений. 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-Различать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узнавать, называть деревья. 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Учить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пользоваться сенсорными эталонами, эмоционально откликаться, переживать радость от общения с природой. </a:t>
            </a: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Познакомить </a:t>
            </a:r>
            <a:r>
              <a:rPr lang="ru-RU" sz="1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детей с деревом – березой (ствол, ветки, сережки, закрепить знания о величине деревьев, где растут деревья, повторить уже знакомые детям деревья – ель и каштан, развивать память, воображение, мышление, воспитывать любовь к живой природе.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000496" y="428604"/>
            <a:ext cx="28575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 </a:t>
            </a:r>
          </a:p>
        </p:txBody>
      </p:sp>
      <p:pic>
        <p:nvPicPr>
          <p:cNvPr id="2" name="Picture 2" descr="C:\Users\Султан\Desktop\708c5a81-d594-4834-94cd-bca3c57d299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00496" y="142852"/>
            <a:ext cx="4071966" cy="3786214"/>
          </a:xfrm>
          <a:prstGeom prst="rect">
            <a:avLst/>
          </a:prstGeom>
          <a:noFill/>
        </p:spPr>
      </p:pic>
      <p:pic>
        <p:nvPicPr>
          <p:cNvPr id="1027" name="Picture 3" descr="C:\Users\Султан\Desktop\2f049dca-a7aa-4758-a8f8-727a9795580a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57950" y="2928934"/>
            <a:ext cx="2571768" cy="3000396"/>
          </a:xfrm>
          <a:prstGeom prst="rect">
            <a:avLst/>
          </a:prstGeom>
          <a:noFill/>
        </p:spPr>
      </p:pic>
      <p:pic>
        <p:nvPicPr>
          <p:cNvPr id="1028" name="Picture 4" descr="C:\Users\Султан\Desktop\abfa44a0-c5ed-4b5b-9287-d8307b3858d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714744" y="3643314"/>
            <a:ext cx="2571768" cy="2928982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0" name="Picture 2" descr="C:\Users\Султан\Desktop\9eff8c03-c4ec-4aaa-9c27-2174ac30787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3143248"/>
            <a:ext cx="3714776" cy="3214710"/>
          </a:xfrm>
          <a:prstGeom prst="rect">
            <a:avLst/>
          </a:prstGeom>
          <a:noFill/>
        </p:spPr>
      </p:pic>
      <p:pic>
        <p:nvPicPr>
          <p:cNvPr id="2051" name="Picture 3" descr="C:\Users\Султан\Desktop\666ac7bc-ad2e-445e-800b-2e76ad959f7f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0"/>
            <a:ext cx="4572000" cy="3429000"/>
          </a:xfrm>
          <a:prstGeom prst="rect">
            <a:avLst/>
          </a:prstGeom>
          <a:noFill/>
        </p:spPr>
      </p:pic>
      <p:pic>
        <p:nvPicPr>
          <p:cNvPr id="2052" name="Picture 4" descr="C:\Users\Султан\Desktop\d46d0ad4-fdd5-4f7e-a1d1-b3ceb7440169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00496" y="2857496"/>
            <a:ext cx="4500562" cy="3786214"/>
          </a:xfrm>
          <a:prstGeom prst="rect">
            <a:avLst/>
          </a:prstGeom>
          <a:noFill/>
        </p:spPr>
      </p:pic>
      <p:pic>
        <p:nvPicPr>
          <p:cNvPr id="2053" name="Picture 5" descr="C:\Users\Султан\Desktop\50311235-8b7f-49d6-8dd5-715906bb52e7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285728"/>
            <a:ext cx="4448172" cy="31575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76" y="107724"/>
            <a:ext cx="5203952" cy="432938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1802" y="2708920"/>
            <a:ext cx="5505955" cy="386789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088" y="1412776"/>
            <a:ext cx="4128765" cy="53253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16632"/>
            <a:ext cx="4468968" cy="59586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071802" y="214290"/>
            <a:ext cx="2928958" cy="5715040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70000" lnSpcReduction="20000"/>
          </a:bodyPr>
          <a:lstStyle/>
          <a:p>
            <a:r>
              <a:rPr lang="ru-RU" sz="33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Наблюдение за насекомыми</a:t>
            </a:r>
          </a:p>
          <a:p>
            <a:pPr algn="l"/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Расширить 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представление о насекомых </a:t>
            </a:r>
            <a:r>
              <a:rPr lang="ru-RU" sz="2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(бабочке, комаре, пчеле, божьей </a:t>
            </a:r>
            <a:r>
              <a:rPr lang="ru-RU" sz="2900" i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коровке)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l"/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-активизировать 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словарь детей по теме </a:t>
            </a:r>
            <a:r>
              <a:rPr lang="ru-RU" sz="2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«Насекомые»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; </a:t>
            </a:r>
            <a:endParaRPr lang="ru-RU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-уметь находить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насекомых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на картинках и называть их; </a:t>
            </a:r>
            <a:endParaRPr lang="ru-RU" sz="2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различать 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виды насекомых, называть </a:t>
            </a:r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их;</a:t>
            </a:r>
          </a:p>
          <a:p>
            <a:pPr algn="l"/>
            <a:r>
              <a:rPr lang="ru-RU" sz="2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-выделять </a:t>
            </a:r>
            <a:r>
              <a:rPr lang="ru-RU" sz="29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их основные признаки </a:t>
            </a:r>
            <a:r>
              <a:rPr lang="ru-RU" sz="29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(кто летает, кто ползает, кто кусается и т. д.)</a:t>
            </a:r>
            <a:endParaRPr lang="ru-RU" sz="29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C:\Users\Султан\Desktop\2e48e761-aeb5-4cac-a823-7bb3a2c2ac0e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000372"/>
            <a:ext cx="2857488" cy="3643338"/>
          </a:xfrm>
          <a:prstGeom prst="rect">
            <a:avLst/>
          </a:prstGeom>
          <a:noFill/>
        </p:spPr>
      </p:pic>
      <p:pic>
        <p:nvPicPr>
          <p:cNvPr id="5123" name="Picture 3" descr="C:\Users\Султан\Desktop\db2db7e9-b225-41c5-943a-94e368a88af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642918"/>
            <a:ext cx="2643182" cy="350048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282" y="1071546"/>
            <a:ext cx="4643470" cy="5214974"/>
          </a:xfrm>
        </p:spPr>
        <p:txBody>
          <a:bodyPr>
            <a:normAutofit/>
          </a:bodyPr>
          <a:lstStyle/>
          <a:p>
            <a:pPr algn="r"/>
            <a:endParaRPr lang="ru-RU" sz="40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2049" name="Picture 1" descr="F:\фото\36d198c2-0ad1-4c78-90b0-ef3c0bd5112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4282" y="1142984"/>
            <a:ext cx="4643470" cy="5214974"/>
          </a:xfrm>
          <a:prstGeom prst="rect">
            <a:avLst/>
          </a:prstGeom>
          <a:noFill/>
        </p:spPr>
      </p:pic>
      <p:pic>
        <p:nvPicPr>
          <p:cNvPr id="2050" name="Picture 2" descr="F:\фото\0e4d930c-b4c2-452a-b083-5d77219f2d2a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57818" y="1000108"/>
            <a:ext cx="3571900" cy="5286412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1285852" y="0"/>
            <a:ext cx="68662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Эксперименты с песком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«Речевое </a:t>
            </a:r>
            <a:r>
              <a:rPr lang="ru-RU" sz="5400" b="1" dirty="0" smtClean="0">
                <a:solidFill>
                  <a:srgbClr val="FFFF00"/>
                </a:solidFill>
                <a:latin typeface="Monotype Corsiva" pitchFamily="66" charset="0"/>
              </a:rPr>
              <a:t>развитие</a:t>
            </a:r>
            <a:r>
              <a:rPr lang="ru-RU" sz="5400" b="1" dirty="0">
                <a:solidFill>
                  <a:srgbClr val="FFFF00"/>
                </a:solidFill>
                <a:latin typeface="Monotype Corsiva" pitchFamily="66" charset="0"/>
              </a:rPr>
              <a:t>»</a:t>
            </a:r>
          </a:p>
        </p:txBody>
      </p:sp>
      <p:pic>
        <p:nvPicPr>
          <p:cNvPr id="2" name="Picture 2" descr="C:\Users\Султан\Desktop\55f0c9e4-2568-45f1-ac90-ad5e4bb4c1d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16" y="1967514"/>
            <a:ext cx="3975302" cy="416164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158716" y="592341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     Стихотворение: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«Дождик, дождик, лейся смело»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2871672"/>
            <a:ext cx="3352800" cy="3809014"/>
          </a:xfrm>
          <a:prstGeom prst="rect">
            <a:avLst/>
          </a:prstGeom>
          <a:effectLst>
            <a:innerShdw blurRad="63500" dist="50800">
              <a:prstClr val="black">
                <a:alpha val="50000"/>
              </a:prstClr>
            </a:innerShdw>
          </a:effectLst>
          <a:scene3d>
            <a:camera prst="perspectiveLeft"/>
            <a:lightRig rig="threePt" dir="t"/>
          </a:scene3d>
          <a:sp3d>
            <a:bevelT w="114300" prst="artDeco"/>
          </a:sp3d>
        </p:spPr>
      </p:pic>
      <p:sp>
        <p:nvSpPr>
          <p:cNvPr id="5" name="Прямоугольник 4"/>
          <p:cNvSpPr/>
          <p:nvPr/>
        </p:nvSpPr>
        <p:spPr>
          <a:xfrm>
            <a:off x="3995936" y="1348178"/>
            <a:ext cx="3168352" cy="3046988"/>
          </a:xfrm>
          <a:prstGeom prst="rect">
            <a:avLst/>
          </a:prstGeom>
          <a:solidFill>
            <a:schemeClr val="bg1"/>
          </a:solidFill>
          <a:ln w="34925">
            <a:solidFill>
              <a:srgbClr val="002060"/>
            </a:solidFill>
          </a:ln>
          <a:effectLst>
            <a:glow rad="63500">
              <a:schemeClr val="accent5">
                <a:satMod val="175000"/>
                <a:alpha val="40000"/>
              </a:schemeClr>
            </a:glow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Left"/>
            <a:lightRig rig="threePt" dir="t">
              <a:rot lat="0" lon="0" rev="0"/>
            </a:lightRig>
          </a:scene3d>
          <a:sp3d extrusionH="38100" prstMaterial="clear">
            <a:bevelT w="260350" h="50800" prst="softRound"/>
            <a:bevelB prst="softRound"/>
          </a:sp3d>
        </p:spPr>
        <p:txBody>
          <a:bodyPr wrap="square">
            <a:spAutoFit/>
          </a:bodyPr>
          <a:lstStyle/>
          <a:p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Дождик, дождик, лейся смело,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Чтобы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поле не сгорела.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полях пусть уродится,</a:t>
            </a:r>
          </a:p>
          <a:p>
            <a:r>
              <a:rPr 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Жито</a:t>
            </a:r>
            <a:r>
              <a:rPr lang="ru-RU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просо и пшеница</a:t>
            </a:r>
            <a:r>
              <a:rPr lang="ru-RU" sz="2400" dirty="0"/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285728"/>
            <a:ext cx="8247860" cy="1000132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anose="03010101010201010101" pitchFamily="66" charset="0"/>
                <a:cs typeface="Times New Roman" panose="02020603050405020304" pitchFamily="18" charset="0"/>
              </a:rPr>
              <a:t>Стихотворение: </a:t>
            </a:r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«Солнышко, солнышко»</a:t>
            </a:r>
            <a:endParaRPr lang="ru-RU" sz="28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Султан\Desktop\52b7d2d3-aa57-41d1-8f62-71d2cf7e875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7348" y="1124744"/>
            <a:ext cx="3871886" cy="4857808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053" y="1851652"/>
            <a:ext cx="4432232" cy="4440556"/>
          </a:xfrm>
          <a:prstGeom prst="rect">
            <a:avLst/>
          </a:prstGeom>
          <a:ln>
            <a:solidFill>
              <a:schemeClr val="tx2">
                <a:lumMod val="75000"/>
              </a:schemeClr>
            </a:solidFill>
          </a:ln>
          <a:effectLst>
            <a:glow rad="228600">
              <a:schemeClr val="accent5">
                <a:satMod val="175000"/>
                <a:alpha val="40000"/>
              </a:schemeClr>
            </a:glow>
          </a:effectLst>
          <a:scene3d>
            <a:camera prst="perspectiveLeft"/>
            <a:lightRig rig="threePt" dir="t"/>
          </a:scene3d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9512" y="285728"/>
            <a:ext cx="8749968" cy="695000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«Социально – коммуникативное развитие»</a:t>
            </a:r>
          </a:p>
          <a:p>
            <a:r>
              <a:rPr lang="ru-RU" sz="3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Знакомство с орудием труда</a:t>
            </a:r>
            <a:endParaRPr lang="ru-RU" sz="36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6176" y="3323474"/>
            <a:ext cx="4153304" cy="33769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579" y="3202958"/>
            <a:ext cx="4204413" cy="34974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458" y="1556792"/>
            <a:ext cx="5667067" cy="2520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8602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4400" b="1" dirty="0" smtClean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Посадка </a:t>
            </a:r>
            <a:r>
              <a:rPr lang="ru-RU" sz="4400" b="1" dirty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лука, </a:t>
            </a:r>
            <a:r>
              <a:rPr lang="ru-RU" sz="4400" b="1" dirty="0" smtClean="0">
                <a:solidFill>
                  <a:srgbClr val="FFFF00"/>
                </a:solidFill>
                <a:latin typeface="Monotype Corsiva" panose="03010101010201010101" pitchFamily="66" charset="0"/>
                <a:cs typeface="Times New Roman" pitchFamily="18" charset="0"/>
              </a:rPr>
              <a:t>зелени.</a:t>
            </a:r>
            <a:endParaRPr lang="ru-RU" sz="4400" b="1" dirty="0">
              <a:solidFill>
                <a:srgbClr val="FFFF00"/>
              </a:solidFill>
              <a:latin typeface="Monotype Corsiva" panose="03010101010201010101" pitchFamily="66" charset="0"/>
              <a:cs typeface="Times New Roman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2DEFDD8-73DA-4645-A2C6-2BD2A18F4F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183060"/>
            <a:ext cx="4028873" cy="30243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754D4B5-EB89-47AF-83D6-E1C1D064897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0166" y="3963988"/>
            <a:ext cx="3886644" cy="2852936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0DFFAB4-4DBD-452D-9F83-1483708DA32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712" y="1354460"/>
            <a:ext cx="3418064" cy="285293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6205" y="3569001"/>
            <a:ext cx="5639763" cy="317236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44" y="280502"/>
            <a:ext cx="5232868" cy="343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29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914336"/>
            <a:ext cx="4823519" cy="478174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60648"/>
            <a:ext cx="4733842" cy="371630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112" y="369845"/>
            <a:ext cx="4217665" cy="61183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68" y="406666"/>
            <a:ext cx="3960440" cy="6109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246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Посев семян цветов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184" y="1209578"/>
            <a:ext cx="4330824" cy="44292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2008" y="1700808"/>
            <a:ext cx="4536777" cy="4948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5439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3" descr="C:\Users\Султан\Desktop\3d83435d-306e-423a-88d1-e2c855b7ecc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5746"/>
            <a:ext cx="4211960" cy="6408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974" y="338582"/>
            <a:ext cx="4498498" cy="62658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3159BB7-5912-4AE7-BC6A-742BC7358C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318759"/>
            <a:ext cx="7975798" cy="6021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412776"/>
            <a:ext cx="8208912" cy="526767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691680" y="321668"/>
            <a:ext cx="47525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</a:t>
            </a:r>
            <a:r>
              <a:rPr lang="ru-RU" sz="44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Огород на окне.</a:t>
            </a:r>
            <a:endParaRPr lang="ru-RU" sz="44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6869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76" y="3698201"/>
            <a:ext cx="4427856" cy="28306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6137" y="128754"/>
            <a:ext cx="3197822" cy="3140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117849"/>
            <a:ext cx="2489321" cy="3611896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135" y="116632"/>
            <a:ext cx="5458978" cy="3435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87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3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Уборка участка от </a:t>
            </a:r>
            <a:r>
              <a:rPr lang="ru-RU" sz="3600" b="1" dirty="0" smtClean="0">
                <a:solidFill>
                  <a:srgbClr val="FFFF00"/>
                </a:solidFill>
                <a:latin typeface="Monotype Corsiva" panose="03010101010201010101" pitchFamily="66" charset="0"/>
              </a:rPr>
              <a:t>мусора: веточек, </a:t>
            </a:r>
            <a:r>
              <a:rPr lang="ru-RU" sz="36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листьев.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BDA9011-44FB-417E-AA7F-788D327368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9022" y="3573016"/>
            <a:ext cx="4068952" cy="316835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D5DA40D-DA0A-4202-A0C2-50E6F49D4CA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2552" y="573643"/>
            <a:ext cx="3810844" cy="316835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87629DE-A2E2-471D-84E4-F17EF7AE2E2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274" y="548680"/>
            <a:ext cx="3810844" cy="31807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0768876-F82E-47BE-98BA-3647DBEB12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672" y="1340768"/>
            <a:ext cx="4377780" cy="535307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84A6530-D9F8-4EBD-930D-BF17450BC1A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596" y="188640"/>
            <a:ext cx="3888432" cy="44371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767008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Уход за домашними цветами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508782"/>
            <a:ext cx="3600791" cy="488104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58" y="2650359"/>
            <a:ext cx="2936924" cy="4037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6345" y="929174"/>
            <a:ext cx="2648893" cy="344236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FFFF00"/>
                </a:solidFill>
                <a:latin typeface="Monotype Corsiva" pitchFamily="66" charset="0"/>
              </a:rPr>
              <a:t>«Художественно – эстетическое развитие»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44" y="971981"/>
            <a:ext cx="4824536" cy="518457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59" y="3746877"/>
            <a:ext cx="3301836" cy="292494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058" y="587241"/>
            <a:ext cx="3301837" cy="297345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74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Monotype Corsiva" pitchFamily="66" charset="0"/>
              </a:rPr>
              <a:t>Коллективная работа: «Весеннее дерево»</a:t>
            </a:r>
            <a:endParaRPr lang="ru-RU" sz="4000" b="1" dirty="0">
              <a:solidFill>
                <a:srgbClr val="FFFF00"/>
              </a:solidFill>
              <a:latin typeface="Monotype Corsiva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201" y="907359"/>
            <a:ext cx="3471524" cy="569284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31952" y="1052799"/>
            <a:ext cx="4581483" cy="540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2467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188640"/>
            <a:ext cx="6400800" cy="820099"/>
          </a:xfrm>
        </p:spPr>
        <p:txBody>
          <a:bodyPr/>
          <a:lstStyle/>
          <a:p>
            <a:r>
              <a:rPr lang="ru-RU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Рисование: «Сосульки тают»</a:t>
            </a:r>
            <a:endParaRPr lang="ru-RU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B1AE50E-03AF-4F12-808D-16536A4BF7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542" y="808805"/>
            <a:ext cx="2777505" cy="2492962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CD1DB6D-CF7B-4C72-8476-F8E6D4AED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6348" y="3160286"/>
            <a:ext cx="3857625" cy="357759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D094D4E4-896A-4920-BE72-1FB2428274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7535" y="1128863"/>
            <a:ext cx="3857625" cy="232657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EE63086-7A3F-4484-8D89-06AE816FF5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6651" y="614698"/>
            <a:ext cx="1928738" cy="254558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327791D-37AE-42C2-BA5B-8593A058AC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21" y="3301767"/>
            <a:ext cx="4572000" cy="350785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  <a:t>«Физическое развитие»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84075DB-8480-4B8E-8FF9-096D837BA8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767" y="836712"/>
            <a:ext cx="3955111" cy="5616624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5C7DE4E-51DC-444E-A93E-9CA6CC4D91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032" y="3090514"/>
            <a:ext cx="4644995" cy="3722541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841324" y="836712"/>
            <a:ext cx="3835131" cy="244827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428604"/>
            <a:ext cx="7000924" cy="6143668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>
            <a:normAutofit fontScale="25000" lnSpcReduction="20000"/>
          </a:bodyPr>
          <a:lstStyle/>
          <a:p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Актуальность</a:t>
            </a:r>
          </a:p>
          <a:p>
            <a:pPr algn="l"/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-Общение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природой положительно влияет на ребенка, делает его намного добрее, будит в нем лучшие чувства. На основе приобретенных знаний у ребенка формируются такие качества, как 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любознательность,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наблюдательность, восприятие явлений природы.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Большую роль в </a:t>
            </a:r>
            <a:r>
              <a:rPr lang="ru-RU" sz="7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экологическом </a:t>
            </a:r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образовании дошкольников играет исследовательская деятельность. В процессе исследования ребенок получает конкретные познавательные навыки: наблюдать, рассуждать, планировать работу, прогнозировать результат, делать выводы и обобщения. И таким образом у него развиваются познавательные способности.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с интересом осваивают труд в природе: подготовка клумб, посадка цветов, их полив, рыхление.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Весна красивое время года. Ярче светит солнышко, цветут деревья, появляется первая травка.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Весна в горах другая нежели в городе. Другой запах весны, другое восприятие весны. Свежий и чистый воздух наполняет радостью нового дня. Просыпается вся природа. И вот она, вся перед тобой: птицы, разная живность, первые цветы. Оживляется работа на огороде, в поле. 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Горы становятся более приветливыми.</a:t>
            </a:r>
          </a:p>
          <a:p>
            <a:pPr algn="l"/>
            <a:r>
              <a:rPr lang="ru-RU" sz="7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 всему этому нельзя привыкнуть. Красота весны завораживает человека. И потом, если он и уедет куда-нибудь, это видение останется в его сердце на всю жизнь.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D128489-A42C-45E1-911F-06122558E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84" y="3180366"/>
            <a:ext cx="7772400" cy="3559705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AD7DF8-F52B-488C-841A-10477BE871C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8784" y="233111"/>
            <a:ext cx="4000288" cy="266152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5323131-7FD8-485D-99C8-AD862E5BB0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286" y="44365"/>
            <a:ext cx="4139952" cy="310496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800800" cy="983032"/>
          </a:xfrm>
        </p:spPr>
        <p:txBody>
          <a:bodyPr>
            <a:normAutofit fontScale="70000" lnSpcReduction="20000"/>
          </a:bodyPr>
          <a:lstStyle/>
          <a:p>
            <a:r>
              <a:rPr lang="ru-RU" sz="34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Оформление вместе с детьми книжки – малышки</a:t>
            </a:r>
          </a:p>
          <a:p>
            <a:r>
              <a:rPr lang="ru-RU" sz="5200" b="1" dirty="0">
                <a:solidFill>
                  <a:srgbClr val="FFFF00"/>
                </a:solidFill>
                <a:latin typeface="Monotype Corsiva" panose="03010101010201010101" pitchFamily="66" charset="0"/>
              </a:rPr>
              <a:t> «Приметы весны»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4C2840C-641E-4210-ABA1-02C180F070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153030" y="624909"/>
            <a:ext cx="4837940" cy="705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4431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411" y="16931"/>
            <a:ext cx="9144000" cy="6858000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>
            <a:normAutofit/>
          </a:bodyPr>
          <a:lstStyle/>
          <a:p>
            <a:endParaRPr lang="ru-RU" sz="9600" b="1" dirty="0" smtClean="0">
              <a:solidFill>
                <a:srgbClr val="FF0000"/>
              </a:solidFill>
              <a:latin typeface="Monotype Corsiva" panose="03010101010201010101" pitchFamily="66" charset="0"/>
            </a:endParaRPr>
          </a:p>
          <a:p>
            <a:r>
              <a:rPr lang="ru-RU" sz="9600" b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Спасибо </a:t>
            </a:r>
          </a:p>
          <a:p>
            <a:r>
              <a:rPr lang="ru-RU" sz="7200" b="1" smtClean="0">
                <a:solidFill>
                  <a:srgbClr val="FF0000"/>
                </a:solidFill>
                <a:latin typeface="Monotype Corsiva" panose="03010101010201010101" pitchFamily="66" charset="0"/>
              </a:rPr>
              <a:t>за внимание!</a:t>
            </a:r>
            <a:endParaRPr lang="ru-RU" sz="7200" b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595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92500" lnSpcReduction="10000"/>
          </a:bodyPr>
          <a:lstStyle/>
          <a:p>
            <a:pPr algn="l"/>
            <a:r>
              <a:rPr lang="ru-RU" sz="2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-Заложить </a:t>
            </a:r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любовь к Родине, к родному краю, к родной природе можно уже в дошкольном возрасте. Но большинство современных детей редко общаются с природой. 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Экологическое образование начинается со знакомства с объектами ближайшего окружения, с которыми ребенок сталкивается каждый день. Поэтому надо обращать внимание ребенка на эту красоту, способствовать восприятию ее, прислушиваться к звукам природы и ценить свой родной край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Размышляя о природе с помощью взрослого, дошкольник обогащает свои знания, чувства, у него формируется правильное отношение к живому. желание создать, а не разрушать </a:t>
            </a:r>
          </a:p>
          <a:p>
            <a:pPr algn="l"/>
            <a:r>
              <a:rPr lang="ru-RU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188640"/>
            <a:ext cx="8208912" cy="6264696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Autofit/>
          </a:bodyPr>
          <a:lstStyle/>
          <a:p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Тип проекта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познавательно-творческий</a:t>
            </a:r>
          </a:p>
          <a:p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Участники проекта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дети раннего развития, воспитатели, родители.</a:t>
            </a:r>
          </a:p>
          <a:p>
            <a:r>
              <a:rPr lang="ru-RU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Срок реализации проекта</a:t>
            </a:r>
            <a:r>
              <a:rPr lang="ru-RU" sz="20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долгосрочный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(учебный год)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Цель проекта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расширять представления детей о временах года и их смене: способствовать умениям наблюдать природу, делать сравнения и выводы. Вызывать у детей приятные эмоции при восприятии весенней красоты родного края, музыки, живописи, художественных произведений на тему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Весны.</a:t>
            </a:r>
          </a:p>
          <a:p>
            <a:pPr algn="l"/>
            <a:r>
              <a:rPr lang="ru-RU" sz="1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Задачи</a:t>
            </a:r>
            <a:r>
              <a:rPr lang="ru-RU" sz="1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l"/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Формировать у детей представления о времени года - весне. </a:t>
            </a:r>
          </a:p>
          <a:p>
            <a:pPr algn="l"/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Расширять знания о приспособленности и животных, растений к различным изменениям в природе.</a:t>
            </a:r>
          </a:p>
          <a:p>
            <a:pPr algn="l"/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.Углублять знания детей о связи между явлениями живой и неживой природы.</a:t>
            </a:r>
          </a:p>
          <a:p>
            <a:pPr algn="l"/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.Формировать представления о сезонных видах труда на селе, в саду и 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огороде</a:t>
            </a:r>
          </a:p>
          <a:p>
            <a:pPr algn="l"/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.Получать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радость от посильного труда на участке детского сада.</a:t>
            </a:r>
          </a:p>
          <a:p>
            <a:pPr algn="l"/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.Закрепить представления о правилах безопасного поведения в природе. </a:t>
            </a:r>
          </a:p>
          <a:p>
            <a:pPr algn="l"/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.Наблюдать за природой родного края, любоваться сё красотой в весенний</a:t>
            </a:r>
          </a:p>
          <a:p>
            <a:pPr algn="l"/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период. Расширить кругозор детей.</a:t>
            </a:r>
          </a:p>
          <a:p>
            <a:pPr algn="l"/>
            <a:r>
              <a:rPr lang="ru-RU" sz="18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.С желанием и интересом заниматься исследовательской деятельностью.</a:t>
            </a:r>
          </a:p>
          <a:p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sz="1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0"/>
            <a:ext cx="8215370" cy="1214446"/>
          </a:xfrm>
        </p:spPr>
        <p:txBody>
          <a:bodyPr>
            <a:normAutofit/>
          </a:bodyPr>
          <a:lstStyle/>
          <a:p>
            <a:r>
              <a:rPr lang="ru-RU" sz="4400" b="1" dirty="0">
                <a:solidFill>
                  <a:srgbClr val="FFFF00"/>
                </a:solidFill>
                <a:latin typeface="Monotype Corsiva" pitchFamily="66" charset="0"/>
              </a:rPr>
              <a:t>«Познавательное развитие»</a:t>
            </a: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129176" y="712440"/>
            <a:ext cx="2426599" cy="566308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Беседы</a:t>
            </a:r>
            <a:r>
              <a:rPr kumimoji="0" lang="ru-RU" sz="2400" b="1" i="1" u="none" strike="noStrike" cap="none" normalizeH="0" baseline="0" dirty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</a:t>
            </a:r>
          </a:p>
          <a:p>
            <a:pPr marL="457200" marR="0" lvl="0" indent="-45720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000" b="1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1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</a:t>
            </a:r>
            <a:r>
              <a:rPr kumimoji="0" lang="ru-RU" sz="2000" b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 наступлении весны.</a:t>
            </a:r>
            <a:endParaRPr kumimoji="0" lang="ru-RU" sz="2000" b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 птицах,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 животных.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 первоцветах,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-о явлениях природы (идет дождик, солнышко припекает и т.п.). - о деревьях и кустарниках.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 о сезонных видах труда в поле, в саду - о насекомых (пчелы, муравьи и др.)</a:t>
            </a:r>
            <a:endParaRPr kumimoji="0" lang="ru-RU" sz="2000" b="0" i="0" u="none" strike="noStrike" cap="none" normalizeH="0" baseline="0" dirty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61E88A3-7291-4B44-9115-3D0AA0495A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3350103"/>
            <a:ext cx="5072066" cy="32403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F4500F5E-B471-4758-AF35-4A3E3A7B4F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57570" y="837029"/>
            <a:ext cx="3275856" cy="249974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31FC8A3-469F-4661-A0B5-165CB6CFF00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8063" y="679371"/>
            <a:ext cx="3008933" cy="3240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r>
              <a:rPr lang="ru-RU" sz="48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Беседа о деревьях</a:t>
            </a:r>
            <a:endParaRPr lang="ru-RU" sz="48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8B2D2FC-4C67-4DE2-AC30-667F21D8F42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0257" y="1052736"/>
            <a:ext cx="5149077" cy="551953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F6E631-D4D1-4E02-A43D-36E73A27AA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1219200"/>
            <a:ext cx="3456384" cy="5353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933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85728"/>
            <a:ext cx="6400800" cy="535307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Султан\Desktop\1 (10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07E2248-CD07-4320-BA3F-1BF5C1CAD1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9722" y="1790722"/>
            <a:ext cx="5256605" cy="478155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25BA33-4BFE-4EC1-838E-BBE7FDAE8F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73" y="1055169"/>
            <a:ext cx="3384376" cy="3576901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747624" y="270594"/>
            <a:ext cx="3600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 smtClean="0">
                <a:solidFill>
                  <a:srgbClr val="FFC000"/>
                </a:solidFill>
                <a:latin typeface="Monotype Corsiva" panose="03010101010201010101" pitchFamily="66" charset="0"/>
              </a:rPr>
              <a:t>Беседа о птицах</a:t>
            </a:r>
            <a:endParaRPr lang="ru-RU" sz="4400" b="1" dirty="0">
              <a:solidFill>
                <a:srgbClr val="FFC000"/>
              </a:solidFill>
              <a:latin typeface="Monotype Corsiva" panose="03010101010201010101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787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730</TotalTime>
  <Words>783</Words>
  <Application>Microsoft Office PowerPoint</Application>
  <PresentationFormat>Экран (4:3)</PresentationFormat>
  <Paragraphs>97</Paragraphs>
  <Slides>42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8" baseType="lpstr">
      <vt:lpstr>Arial</vt:lpstr>
      <vt:lpstr>Calibri</vt:lpstr>
      <vt:lpstr>Comic Sans MS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Султан</dc:creator>
  <cp:lastModifiedBy>User8</cp:lastModifiedBy>
  <cp:revision>74</cp:revision>
  <dcterms:created xsi:type="dcterms:W3CDTF">2022-02-12T11:04:51Z</dcterms:created>
  <dcterms:modified xsi:type="dcterms:W3CDTF">2022-04-10T12:39:24Z</dcterms:modified>
</cp:coreProperties>
</file>