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78" r:id="rId5"/>
    <p:sldId id="280" r:id="rId6"/>
    <p:sldId id="281" r:id="rId7"/>
    <p:sldId id="277" r:id="rId8"/>
    <p:sldId id="283" r:id="rId9"/>
    <p:sldId id="288" r:id="rId10"/>
    <p:sldId id="284" r:id="rId11"/>
    <p:sldId id="287" r:id="rId12"/>
    <p:sldId id="285" r:id="rId13"/>
    <p:sldId id="286" r:id="rId14"/>
    <p:sldId id="282" r:id="rId15"/>
    <p:sldId id="289" r:id="rId16"/>
    <p:sldId id="266" r:id="rId17"/>
    <p:sldId id="264" r:id="rId18"/>
    <p:sldId id="265"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73192" autoAdjust="0"/>
  </p:normalViewPr>
  <p:slideViewPr>
    <p:cSldViewPr snapToGrid="0">
      <p:cViewPr varScale="1">
        <p:scale>
          <a:sx n="104" d="100"/>
          <a:sy n="104"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147610213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102490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5D4BFD-071C-4B5E-B081-358A399C79D0}"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100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56542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5D4BFD-071C-4B5E-B081-358A399C79D0}"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618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261314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220986895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212830374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30248844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02331F2-D08B-4C8B-8260-B95731585E45}"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424349176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242993977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02331F2-D08B-4C8B-8260-B95731585E45}" type="datetimeFigureOut">
              <a:rPr lang="ru-RU" smtClean="0"/>
              <a:t>08.04.2022</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149846462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02331F2-D08B-4C8B-8260-B95731585E45}" type="datetimeFigureOut">
              <a:rPr lang="ru-RU" smtClean="0"/>
              <a:t>08.04.2022</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119620715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331F2-D08B-4C8B-8260-B95731585E45}" type="datetimeFigureOut">
              <a:rPr lang="ru-RU" smtClean="0"/>
              <a:t>08.04.2022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169156129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275712375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2331F2-D08B-4C8B-8260-B95731585E45}"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5D4BFD-071C-4B5E-B081-358A399C79D0}" type="slidenum">
              <a:rPr lang="ru-RU" smtClean="0"/>
              <a:t>‹#›</a:t>
            </a:fld>
            <a:endParaRPr lang="ru-RU"/>
          </a:p>
        </p:txBody>
      </p:sp>
    </p:spTree>
    <p:extLst>
      <p:ext uri="{BB962C8B-B14F-4D97-AF65-F5344CB8AC3E}">
        <p14:creationId xmlns:p14="http://schemas.microsoft.com/office/powerpoint/2010/main" val="328522417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02331F2-D08B-4C8B-8260-B95731585E45}" type="datetimeFigureOut">
              <a:rPr lang="ru-RU" smtClean="0"/>
              <a:t>08.04.2022</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A5D4BFD-071C-4B5E-B081-358A399C79D0}" type="slidenum">
              <a:rPr lang="ru-RU" smtClean="0"/>
              <a:t>‹#›</a:t>
            </a:fld>
            <a:endParaRPr lang="ru-RU"/>
          </a:p>
        </p:txBody>
      </p:sp>
    </p:spTree>
    <p:extLst>
      <p:ext uri="{BB962C8B-B14F-4D97-AF65-F5344CB8AC3E}">
        <p14:creationId xmlns:p14="http://schemas.microsoft.com/office/powerpoint/2010/main" val="2269210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35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585913"/>
            <a:ext cx="10683875" cy="639762"/>
          </a:xfrm>
        </p:spPr>
        <p:txBody>
          <a:bodyPr>
            <a:normAutofit fontScale="90000"/>
          </a:bodyPr>
          <a:lstStyle/>
          <a:p>
            <a:pPr algn="ctr"/>
            <a:r>
              <a:rPr lang="en-US" sz="2200" b="1" dirty="0">
                <a:latin typeface="Times New Roman" panose="02020603050405020304" pitchFamily="18" charset="0"/>
                <a:cs typeface="Times New Roman" panose="02020603050405020304" pitchFamily="18" charset="0"/>
              </a:rPr>
              <a:t>                                       </a:t>
            </a:r>
            <a:br>
              <a:rPr lang="en-US"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cs typeface="Times New Roman" panose="02020603050405020304" pitchFamily="18" charset="0"/>
              </a:rPr>
              <a:t>Проект </a:t>
            </a: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“Воспитание будущего семьянина</a:t>
            </a:r>
            <a:r>
              <a:rPr lang="ru-RU" sz="4000" b="1" dirty="0" smtClean="0">
                <a:latin typeface="Times New Roman" panose="02020603050405020304" pitchFamily="18" charset="0"/>
                <a:cs typeface="Times New Roman" panose="02020603050405020304" pitchFamily="18" charset="0"/>
              </a:rPr>
              <a:t>”</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Подготовила</a:t>
            </a:r>
            <a:r>
              <a:rPr lang="ru-RU" sz="2200" b="1" dirty="0">
                <a:latin typeface="Times New Roman" panose="02020603050405020304" pitchFamily="18" charset="0"/>
                <a:cs typeface="Times New Roman" panose="02020603050405020304" pitchFamily="18" charset="0"/>
              </a:rPr>
              <a:t>: воспитатель </a:t>
            </a:r>
            <a:br>
              <a:rPr lang="ru-RU" sz="2200" b="1" dirty="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Магомедова С.А   </a:t>
            </a: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en-US" dirty="0" smtClean="0"/>
              <a:t/>
            </a:r>
            <a:br>
              <a:rPr lang="en-US" dirty="0" smtClean="0"/>
            </a:br>
            <a:r>
              <a:rPr lang="ru-RU" sz="2700" b="1" dirty="0">
                <a:solidFill>
                  <a:srgbClr val="FF0000"/>
                </a:solidFill>
              </a:rPr>
              <a:t/>
            </a:r>
            <a:br>
              <a:rPr lang="ru-RU" sz="2700" b="1" dirty="0">
                <a:solidFill>
                  <a:srgbClr val="FF0000"/>
                </a:solidFill>
              </a:rPr>
            </a:br>
            <a:r>
              <a:rPr lang="ru-RU" sz="2700" b="1" dirty="0">
                <a:solidFill>
                  <a:srgbClr val="FF0000"/>
                </a:solidFill>
              </a:rPr>
              <a:t/>
            </a:r>
            <a:br>
              <a:rPr lang="ru-RU" sz="2700" b="1" dirty="0">
                <a:solidFill>
                  <a:srgbClr val="FF0000"/>
                </a:solidFill>
              </a:rPr>
            </a:br>
            <a:endParaRPr lang="ru-RU" sz="2700" b="1" dirty="0">
              <a:solidFill>
                <a:srgbClr val="FF000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12" y="3253550"/>
            <a:ext cx="3465576" cy="2461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088" y="4032758"/>
            <a:ext cx="3172968" cy="26149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855787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1389" y="889286"/>
            <a:ext cx="6589200" cy="1280890"/>
          </a:xfrm>
        </p:spPr>
        <p:txBody>
          <a:bodyPr/>
          <a:lstStyle/>
          <a:p>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0034" b="14214"/>
          <a:stretch/>
        </p:blipFill>
        <p:spPr>
          <a:xfrm>
            <a:off x="4632964" y="64008"/>
            <a:ext cx="4163564" cy="679399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9" y="64008"/>
            <a:ext cx="4372733" cy="6793992"/>
          </a:xfrm>
          <a:prstGeom prst="rect">
            <a:avLst/>
          </a:prstGeom>
        </p:spPr>
      </p:pic>
    </p:spTree>
    <p:extLst>
      <p:ext uri="{BB962C8B-B14F-4D97-AF65-F5344CB8AC3E}">
        <p14:creationId xmlns:p14="http://schemas.microsoft.com/office/powerpoint/2010/main" val="3233588814"/>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3408" y="4190270"/>
            <a:ext cx="6589200" cy="1280890"/>
          </a:xfrm>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408" y="0"/>
            <a:ext cx="6589200" cy="6858000"/>
          </a:xfrm>
          <a:prstGeom prst="rect">
            <a:avLst/>
          </a:prstGeom>
        </p:spPr>
      </p:pic>
    </p:spTree>
    <p:extLst>
      <p:ext uri="{BB962C8B-B14F-4D97-AF65-F5344CB8AC3E}">
        <p14:creationId xmlns:p14="http://schemas.microsoft.com/office/powerpoint/2010/main" val="1993976437"/>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43" y="0"/>
            <a:ext cx="3855697"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040" y="0"/>
            <a:ext cx="4070616" cy="6858000"/>
          </a:xfrm>
          <a:prstGeom prst="rect">
            <a:avLst/>
          </a:prstGeom>
        </p:spPr>
      </p:pic>
    </p:spTree>
    <p:extLst>
      <p:ext uri="{BB962C8B-B14F-4D97-AF65-F5344CB8AC3E}">
        <p14:creationId xmlns:p14="http://schemas.microsoft.com/office/powerpoint/2010/main" val="3645233817"/>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032" y="432086"/>
            <a:ext cx="4315967" cy="657794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086"/>
            <a:ext cx="4828032" cy="6577949"/>
          </a:xfrm>
          <a:prstGeom prst="rect">
            <a:avLst/>
          </a:prstGeom>
        </p:spPr>
      </p:pic>
    </p:spTree>
    <p:extLst>
      <p:ext uri="{BB962C8B-B14F-4D97-AF65-F5344CB8AC3E}">
        <p14:creationId xmlns:p14="http://schemas.microsoft.com/office/powerpoint/2010/main" val="2199564837"/>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8176" y="624110"/>
            <a:ext cx="7126224" cy="710914"/>
          </a:xfrm>
        </p:spPr>
        <p:txBody>
          <a:bodyPr/>
          <a:lstStyle/>
          <a:p>
            <a:r>
              <a:rPr lang="ru-RU" dirty="0" smtClean="0"/>
              <a:t>Герб семьи воспитанников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96" y="1417320"/>
            <a:ext cx="7287768" cy="44897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00066126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850" y="0"/>
            <a:ext cx="5143500" cy="344576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96" y="3509772"/>
            <a:ext cx="3803904" cy="334822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636008" cy="3392424"/>
          </a:xfrm>
          <a:prstGeom prst="rect">
            <a:avLst/>
          </a:prstGeom>
        </p:spPr>
      </p:pic>
    </p:spTree>
    <p:extLst>
      <p:ext uri="{BB962C8B-B14F-4D97-AF65-F5344CB8AC3E}">
        <p14:creationId xmlns:p14="http://schemas.microsoft.com/office/powerpoint/2010/main" val="4213885551"/>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56000"/>
            <a:extLst>
              <a:ext uri="{BEBA8EAE-BF5A-486C-A8C5-ECC9F3942E4B}">
                <a14:imgProps xmlns:a14="http://schemas.microsoft.com/office/drawing/2010/main">
                  <a14:imgLayer r:embed="rId3">
                    <a14:imgEffect>
                      <a14:saturation sat="112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34096" y="258633"/>
            <a:ext cx="8221014" cy="5847755"/>
          </a:xfrm>
          <a:prstGeom prst="rect">
            <a:avLst/>
          </a:prstGeom>
        </p:spPr>
        <p:txBody>
          <a:bodyPr wrap="square">
            <a:spAutoFit/>
          </a:bodyPr>
          <a:lstStyle/>
          <a:p>
            <a:r>
              <a:rPr lang="ru-RU" sz="32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Прогнозируемый результат:</a:t>
            </a:r>
            <a:endParaRPr lang="ru-R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сформированы представления о ценности семейных отношений, ответственности членов семьи друг перед другом;</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воспитаны уважению, толерантности к людям иных национальностей;</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воспитаны потребности соотносить свои интересы и желания с интересами других людей;</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воспитаны гражданской позиции, ответственности за собственные поступки, умения отстаивать своё мнение;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latin typeface="Times New Roman" panose="02020603050405020304" pitchFamily="18" charset="0"/>
                <a:ea typeface="Times New Roman" panose="02020603050405020304" pitchFamily="18" charset="0"/>
              </a:rPr>
              <a:t>формировано глубокое уважение к родителям и людям, которые проявляют заботу о них.</a:t>
            </a:r>
          </a:p>
          <a:p>
            <a:pPr marL="342900" indent="-342900">
              <a:buFont typeface="Wingdings" panose="05000000000000000000" pitchFamily="2" charset="2"/>
              <a:buChar char="§"/>
            </a:pPr>
            <a:r>
              <a:rPr lang="ru-RU" dirty="0" smtClean="0">
                <a:latin typeface="Times New Roman" panose="02020603050405020304" pitchFamily="18" charset="0"/>
                <a:ea typeface="Times New Roman" panose="02020603050405020304" pitchFamily="18" charset="0"/>
              </a:rPr>
              <a:t>сформированы навыки конструктивного общения и ролевого поведения, умение анализировать собственное поведение и выражать адекватно свои чувства.</a:t>
            </a:r>
          </a:p>
          <a:p>
            <a:pPr marL="342900" indent="-342900">
              <a:buFont typeface="Wingdings" panose="05000000000000000000" pitchFamily="2" charset="2"/>
              <a:buChar char="§"/>
            </a:pPr>
            <a:r>
              <a:rPr lang="ru-RU" dirty="0">
                <a:latin typeface="Times New Roman" panose="02020603050405020304" pitchFamily="18" charset="0"/>
                <a:ea typeface="Times New Roman" panose="02020603050405020304" pitchFamily="18" charset="0"/>
              </a:rPr>
              <a:t>Дети расширят знания о своей семье и роде (</a:t>
            </a:r>
            <a:r>
              <a:rPr lang="ru-RU" dirty="0" err="1">
                <a:latin typeface="Times New Roman" panose="02020603050405020304" pitchFamily="18" charset="0"/>
                <a:ea typeface="Times New Roman" panose="02020603050405020304" pitchFamily="18" charset="0"/>
              </a:rPr>
              <a:t>тухуме</a:t>
            </a:r>
            <a:r>
              <a:rPr lang="ru-RU" dirty="0">
                <a:latin typeface="Times New Roman" panose="02020603050405020304" pitchFamily="18" charset="0"/>
                <a:ea typeface="Times New Roman" panose="02020603050405020304" pitchFamily="18" charset="0"/>
              </a:rPr>
              <a:t>), вместе с родителями составят генеалогическое древо.</a:t>
            </a:r>
          </a:p>
          <a:p>
            <a:pPr marL="342900" indent="-342900">
              <a:buFont typeface="Wingdings" panose="05000000000000000000" pitchFamily="2" charset="2"/>
              <a:buChar char="§"/>
            </a:pPr>
            <a:r>
              <a:rPr lang="ru-RU" dirty="0" smtClean="0">
                <a:latin typeface="Times New Roman" panose="02020603050405020304" pitchFamily="18" charset="0"/>
                <a:ea typeface="Times New Roman" panose="02020603050405020304" pitchFamily="18" charset="0"/>
              </a:rPr>
              <a:t>Целенаправленная </a:t>
            </a:r>
            <a:r>
              <a:rPr lang="ru-RU" dirty="0">
                <a:latin typeface="Times New Roman" panose="02020603050405020304" pitchFamily="18" charset="0"/>
                <a:ea typeface="Times New Roman" panose="02020603050405020304" pitchFamily="18" charset="0"/>
              </a:rPr>
              <a:t>работа вызовет у них чувство гордости за свою семью, желание продолжать традиции своей семьи. -Содружество педагогов и родителей поможет осознать важность данной работы и ответственность за воспитание настоящих семьянинов.</a:t>
            </a:r>
          </a:p>
          <a:p>
            <a:pPr marL="342900" indent="-342900">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415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extLst>
              <a:ext uri="{BEBA8EAE-BF5A-486C-A8C5-ECC9F3942E4B}">
                <a14:imgProps xmlns:a14="http://schemas.microsoft.com/office/drawing/2010/main">
                  <a14:imgLayer r:embed="rId3">
                    <a14:imgEffect>
                      <a14:saturation sat="1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76517" y="0"/>
            <a:ext cx="8397027" cy="7263527"/>
          </a:xfrm>
          <a:prstGeom prst="rect">
            <a:avLst/>
          </a:prstGeom>
        </p:spPr>
        <p:txBody>
          <a:bodyPr wrap="square">
            <a:spAutoFit/>
          </a:bodyPr>
          <a:lstStyle/>
          <a:p>
            <a:r>
              <a:rPr lang="ru-RU" sz="40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Содержание проекта:</a:t>
            </a:r>
            <a:endParaRPr lang="ru-RU"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sz="2400" b="1" i="1" dirty="0">
                <a:latin typeface="Times New Roman" panose="02020603050405020304" pitchFamily="18" charset="0"/>
                <a:ea typeface="Calibri" panose="020F0502020204030204" pitchFamily="34" charset="0"/>
                <a:cs typeface="Times New Roman" panose="02020603050405020304" pitchFamily="18" charset="0"/>
              </a:rPr>
              <a:t>1.Диагностический</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r>
              <a:rPr lang="ru-RU" sz="2400" dirty="0">
                <a:latin typeface="Times New Roman" panose="02020603050405020304" pitchFamily="18" charset="0"/>
                <a:ea typeface="Times New Roman" panose="02020603050405020304" pitchFamily="18" charset="0"/>
              </a:rPr>
              <a:t>   </a:t>
            </a:r>
            <a:r>
              <a:rPr lang="ru-RU" sz="2400" dirty="0">
                <a:solidFill>
                  <a:srgbClr val="0070C0"/>
                </a:solidFill>
                <a:latin typeface="Times New Roman" panose="02020603050405020304" pitchFamily="18" charset="0"/>
                <a:ea typeface="Times New Roman" panose="02020603050405020304" pitchFamily="18" charset="0"/>
              </a:rPr>
              <a:t>На этом этапе проводится анкетирование «Что такое семья?», тестирование «Метод незаконченных предложений», использование проективных рисуночных тестов для выявления всевозможных проблем, связанных с семьёй, для оценивания знаний о семье и о самом себе</a:t>
            </a:r>
            <a:r>
              <a:rPr lang="ru-RU" dirty="0">
                <a:solidFill>
                  <a:srgbClr val="0070C0"/>
                </a:solidFill>
                <a:latin typeface="Times New Roman" panose="02020603050405020304" pitchFamily="18" charset="0"/>
                <a:ea typeface="Times New Roman" panose="02020603050405020304" pitchFamily="18" charset="0"/>
              </a:rPr>
              <a:t> </a:t>
            </a:r>
          </a:p>
          <a:p>
            <a:r>
              <a:rPr lang="ru-RU" sz="2400" b="1" i="1" dirty="0">
                <a:latin typeface="Times New Roman" panose="02020603050405020304" pitchFamily="18" charset="0"/>
                <a:cs typeface="Times New Roman" panose="02020603050405020304" pitchFamily="18" charset="0"/>
              </a:rPr>
              <a:t>2.Основной</a:t>
            </a:r>
            <a:endParaRPr lang="ru-RU" sz="2400" b="1"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На этом этапе даётся полный объём знаний, предусмотренный проектом, освещение вопросов, интересующих детей, практические занятия, которые помогут почувствовать собственную значимость в обществе, ориентировать ребёнка на сохранение семейных ценностей.</a:t>
            </a:r>
            <a:r>
              <a:rPr lang="ru-RU" sz="2400" dirty="0">
                <a:latin typeface="Times New Roman" panose="02020603050405020304" pitchFamily="18" charset="0"/>
                <a:cs typeface="Times New Roman" panose="02020603050405020304" pitchFamily="18" charset="0"/>
              </a:rPr>
              <a:t> </a:t>
            </a:r>
          </a:p>
          <a:p>
            <a:r>
              <a:rPr lang="ru-RU" sz="2400" b="1" i="1" dirty="0"/>
              <a:t>3.Оценочный</a:t>
            </a:r>
            <a:endParaRPr lang="ru-RU" sz="2400" b="1" dirty="0"/>
          </a:p>
          <a:p>
            <a:r>
              <a:rPr lang="ru-RU" sz="2400" dirty="0">
                <a:latin typeface="Times New Roman" panose="02020603050405020304" pitchFamily="18" charset="0"/>
                <a:cs typeface="Times New Roman" panose="02020603050405020304" pitchFamily="18" charset="0"/>
              </a:rPr>
              <a:t>    На этом этапе оценивается качество полученных знаний. Анкетирование, тестирование и опрос помогут выявить у детей объём знаний и качество полученной информации</a:t>
            </a:r>
            <a:r>
              <a:rPr lang="ru-RU" sz="2400" dirty="0"/>
              <a:t> </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5813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3809" y="138302"/>
            <a:ext cx="8708371" cy="7402026"/>
          </a:xfrm>
          <a:prstGeom prst="rect">
            <a:avLst/>
          </a:prstGeom>
        </p:spPr>
        <p:txBody>
          <a:bodyPr wrap="square">
            <a:spAutoFit/>
          </a:bodyPr>
          <a:lstStyle/>
          <a:p>
            <a:r>
              <a:rPr lang="ru-RU"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Условия реализации проекта</a:t>
            </a:r>
            <a:r>
              <a:rPr lang="ru-RU" sz="32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cs typeface="Times New Roman" panose="02020603050405020304" pitchFamily="18" charset="0"/>
              </a:rPr>
              <a:t>     1.   Для реализации проекта требуется единый подход всех воспитателей и администрации;  обмен опытом работы по семейному воспитанию </a:t>
            </a:r>
            <a:r>
              <a:rPr lang="ru-RU" dirty="0" smtClean="0">
                <a:latin typeface="Times New Roman" panose="02020603050405020304" pitchFamily="18" charset="0"/>
                <a:ea typeface="Calibri" panose="020F0502020204030204" pitchFamily="34" charset="0"/>
                <a:cs typeface="Times New Roman" panose="02020603050405020304" pitchFamily="18" charset="0"/>
              </a:rPr>
              <a:t>2.Активное </a:t>
            </a:r>
            <a:r>
              <a:rPr lang="ru-RU" dirty="0">
                <a:latin typeface="Times New Roman" panose="02020603050405020304" pitchFamily="18" charset="0"/>
                <a:ea typeface="Calibri" panose="020F0502020204030204" pitchFamily="34" charset="0"/>
                <a:cs typeface="Times New Roman" panose="02020603050405020304" pitchFamily="18" charset="0"/>
              </a:rPr>
              <a:t>использование наглядных и дидактических материалов в соответствии с тематикой: видеофильмы, мультимедиа ресурсы, энциклопедии, учебная и художественная литература.</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a:latin typeface="Times New Roman" panose="02020603050405020304" pitchFamily="18" charset="0"/>
                <a:ea typeface="Calibri" panose="020F0502020204030204" pitchFamily="34" charset="0"/>
                <a:cs typeface="Times New Roman" panose="02020603050405020304" pitchFamily="18" charset="0"/>
              </a:rPr>
              <a:t> 3.Использование групповых, коллективных и индивидуальных форм организации проведения занятий:</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групповая работа воспитанников обеспечивает творческое общение, сплочённость, своевременное исправление допущенных ошибок своим товарищем.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коллективная форма предусматривает подачу материала всей группе, где есть возможность каждому ребенку самостоятельно оценивать свою работу, ее результаты;</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индивидуальная работа обеспечивает дифференцированный подход к каждому воспитаннику лично, что подразумевает личностно-ориентированный подход в воспитании и обучении, который создаёт благоприятные условия для развития наклонностей и способностей каждого воспитанника.</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cs typeface="Times New Roman" panose="02020603050405020304" pitchFamily="18" charset="0"/>
              </a:rPr>
              <a:t> </a:t>
            </a: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100" dirty="0">
              <a:latin typeface="Calibri" panose="020F0502020204030204" pitchFamily="34" charset="0"/>
              <a:ea typeface="Calibri" panose="020F0502020204030204" pitchFamily="34" charset="0"/>
              <a:cs typeface="Times New Roman" panose="02020603050405020304" pitchFamily="18" charset="0"/>
            </a:endParaRPr>
          </a:p>
          <a:p>
            <a:r>
              <a:rPr lang="ru-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11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66000"/>
            <a:extLst>
              <a:ext uri="{BEBA8EAE-BF5A-486C-A8C5-ECC9F3942E4B}">
                <a14:imgProps xmlns:a14="http://schemas.microsoft.com/office/drawing/2010/main">
                  <a14:imgLayer r:embed="rId3">
                    <a14:imgEffect>
                      <a14:saturation sat="112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321359"/>
            <a:ext cx="8916473" cy="3447098"/>
          </a:xfrm>
          <a:prstGeom prst="rect">
            <a:avLst/>
          </a:prstGeom>
        </p:spPr>
        <p:txBody>
          <a:bodyPr wrap="square">
            <a:spAutoFit/>
          </a:bodyPr>
          <a:lstStyle/>
          <a:p>
            <a:pPr algn="ctr"/>
            <a:r>
              <a:rPr lang="ru-RU" sz="2400" b="1" i="1" dirty="0">
                <a:latin typeface="Times New Roman" panose="02020603050405020304" pitchFamily="18" charset="0"/>
                <a:ea typeface="Calibri" panose="020F0502020204030204" pitchFamily="34" charset="0"/>
                <a:cs typeface="Times New Roman" panose="02020603050405020304" pitchFamily="18" charset="0"/>
              </a:rPr>
              <a:t>“Семья приносит полноту жизни, семья приносит счастье, но каждая семья, в особенности в жизни  общества, является прежде всего большим делом, имеющим государственное значение”.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3200" b="1" i="1" dirty="0" smtClean="0">
                <a:latin typeface="Times New Roman" panose="02020603050405020304" pitchFamily="18" charset="0"/>
                <a:ea typeface="Calibri" panose="020F0502020204030204" pitchFamily="34" charset="0"/>
                <a:cs typeface="Times New Roman" panose="02020603050405020304" pitchFamily="18" charset="0"/>
              </a:rPr>
              <a:t>                                                       Макаренко </a:t>
            </a:r>
            <a:r>
              <a:rPr lang="ru-RU" sz="3200" b="1" i="1" dirty="0">
                <a:latin typeface="Times New Roman" panose="02020603050405020304" pitchFamily="18" charset="0"/>
                <a:ea typeface="Calibri" panose="020F0502020204030204" pitchFamily="34" charset="0"/>
                <a:cs typeface="Times New Roman" panose="02020603050405020304" pitchFamily="18" charset="0"/>
              </a:rPr>
              <a:t>А. С.</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algn="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3" name="Picture 2"/>
          <p:cNvPicPr>
            <a:picLocks noChangeAspect="1" noChangeArrowheads="1"/>
          </p:cNvPicPr>
          <p:nvPr/>
        </p:nvPicPr>
        <p:blipFill>
          <a:blip r:embed="rId4" cstate="print"/>
          <a:srcRect/>
          <a:stretch>
            <a:fillRect/>
          </a:stretch>
        </p:blipFill>
        <p:spPr bwMode="auto">
          <a:xfrm>
            <a:off x="521680" y="2044908"/>
            <a:ext cx="2203768" cy="1842505"/>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6802860" y="4905744"/>
            <a:ext cx="2341140" cy="1650504"/>
          </a:xfrm>
          <a:prstGeom prst="rect">
            <a:avLst/>
          </a:prstGeom>
          <a:noFill/>
          <a:ln w="9525">
            <a:noFill/>
            <a:miter lim="800000"/>
            <a:headEnd/>
            <a:tailEnd/>
          </a:ln>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304" y="4183128"/>
            <a:ext cx="3012412" cy="2373120"/>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360" y="2527159"/>
            <a:ext cx="3090672" cy="2318004"/>
          </a:xfrm>
          <a:prstGeom prst="rect">
            <a:avLst/>
          </a:prstGeom>
        </p:spPr>
      </p:pic>
    </p:spTree>
    <p:extLst>
      <p:ext uri="{BB962C8B-B14F-4D97-AF65-F5344CB8AC3E}">
        <p14:creationId xmlns:p14="http://schemas.microsoft.com/office/powerpoint/2010/main" val="1657914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srcRect/>
          <a:stretch>
            <a:fillRect/>
          </a:stretch>
        </p:blipFill>
        <p:spPr bwMode="auto">
          <a:xfrm>
            <a:off x="5847009" y="3658205"/>
            <a:ext cx="3504896" cy="3089768"/>
          </a:xfrm>
          <a:prstGeom prst="rect">
            <a:avLst/>
          </a:prstGeom>
          <a:blipFill>
            <a:blip r:embed="rId2">
              <a:alphaModFix amt="80000"/>
            </a:blip>
            <a:stretch>
              <a:fillRect r="-3000"/>
            </a:stretch>
          </a:blipFill>
          <a:ln w="9525">
            <a:noFill/>
            <a:miter lim="800000"/>
            <a:headEnd/>
            <a:tailEnd/>
          </a:ln>
          <a:scene3d>
            <a:camera prst="orthographicFront"/>
            <a:lightRig rig="threePt" dir="t"/>
          </a:scene3d>
          <a:sp3d contourW="12700">
            <a:contourClr>
              <a:schemeClr val="bg1"/>
            </a:contourClr>
          </a:sp3d>
        </p:spPr>
      </p:pic>
      <p:sp>
        <p:nvSpPr>
          <p:cNvPr id="2" name="Прямоугольник 1"/>
          <p:cNvSpPr/>
          <p:nvPr/>
        </p:nvSpPr>
        <p:spPr>
          <a:xfrm>
            <a:off x="598085" y="157607"/>
            <a:ext cx="7602828" cy="8740854"/>
          </a:xfrm>
          <a:prstGeom prst="rect">
            <a:avLst/>
          </a:prstGeom>
          <a:noFill/>
        </p:spPr>
        <p:txBody>
          <a:bodyPr wrap="square">
            <a:spAutoFit/>
          </a:bodyPr>
          <a:lstStyle/>
          <a:p>
            <a:endParaRPr lang="ru-RU" sz="4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Цель:</a:t>
            </a:r>
          </a:p>
          <a:p>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 создание условий для воспитания ребенка, способного в будущем самостоятельно создать устойчивую полноценную семью;</a:t>
            </a:r>
          </a:p>
          <a:p>
            <a:pPr marL="457200" indent="-457200">
              <a:buFont typeface="Wingdings" panose="05000000000000000000" pitchFamily="2" charset="2"/>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обеспечить </a:t>
            </a:r>
            <a:r>
              <a:rPr lang="ru-RU" sz="2400" dirty="0">
                <a:latin typeface="Times New Roman" panose="02020603050405020304" pitchFamily="18" charset="0"/>
                <a:ea typeface="Calibri" panose="020F0502020204030204" pitchFamily="34" charset="0"/>
                <a:cs typeface="Times New Roman" panose="02020603050405020304" pitchFamily="18" charset="0"/>
              </a:rPr>
              <a:t>самоопределения личности,</a:t>
            </a:r>
          </a:p>
          <a:p>
            <a:r>
              <a:rPr lang="ru-RU" sz="2400" dirty="0">
                <a:latin typeface="Times New Roman" panose="02020603050405020304" pitchFamily="18" charset="0"/>
                <a:ea typeface="Calibri" panose="020F0502020204030204" pitchFamily="34" charset="0"/>
                <a:cs typeface="Times New Roman" panose="02020603050405020304" pitchFamily="18" charset="0"/>
              </a:rPr>
              <a:t> создание условий для её самореализации.</a:t>
            </a:r>
          </a:p>
          <a:p>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1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1820" y="141667"/>
            <a:ext cx="8340162" cy="6586418"/>
          </a:xfrm>
          <a:prstGeom prst="rect">
            <a:avLst/>
          </a:prstGeom>
        </p:spPr>
        <p:txBody>
          <a:bodyPr wrap="square">
            <a:spAutoFit/>
          </a:bodyPr>
          <a:lstStyle/>
          <a:p>
            <a:r>
              <a:rPr lang="ru-RU"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Задачи:</a:t>
            </a:r>
            <a:endPar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формировать представление о позитивных семейных отношениях, роли семьи в жизни каждого человека;</a:t>
            </a:r>
          </a:p>
          <a:p>
            <a:pPr marL="457200" indent="-457200">
              <a:buFont typeface="Wingdings" panose="05000000000000000000" pitchFamily="2"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развивать теоретические знания об экономике и бюджете семьи, практические навыки ведения домашнего хозяйства;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воспитывать культуру коммуникативных качеств личности, толерантность, умение вести себя в конфликтных ситуациях;</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ru-RU" sz="2400" dirty="0">
                <a:latin typeface="Times New Roman" panose="02020603050405020304" pitchFamily="18" charset="0"/>
                <a:ea typeface="Calibri" panose="020F0502020204030204" pitchFamily="34" charset="0"/>
                <a:cs typeface="Times New Roman" panose="02020603050405020304" pitchFamily="18" charset="0"/>
              </a:rPr>
              <a:t>развивать умение и навыки правильного построения внутрисемейных взаимоотношений;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329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096" y="474345"/>
            <a:ext cx="7872984" cy="4524315"/>
          </a:xfrm>
          <a:prstGeom prst="rect">
            <a:avLst/>
          </a:prstGeom>
        </p:spPr>
        <p:txBody>
          <a:bodyPr wrap="square">
            <a:spAutoFit/>
          </a:bodyPr>
          <a:lstStyle/>
          <a:p>
            <a:r>
              <a:rPr lang="ru-RU" dirty="0" smtClean="0">
                <a:solidFill>
                  <a:srgbClr val="C00000"/>
                </a:solidFill>
              </a:rPr>
              <a:t>«</a:t>
            </a:r>
            <a:r>
              <a:rPr lang="ru-RU" dirty="0">
                <a:solidFill>
                  <a:srgbClr val="C00000"/>
                </a:solidFill>
                <a:latin typeface="+mj-lt"/>
              </a:rPr>
              <a:t>Необходимо растить будущих отцов и матерей, мужчин и </a:t>
            </a:r>
            <a:br>
              <a:rPr lang="ru-RU" dirty="0">
                <a:solidFill>
                  <a:srgbClr val="C00000"/>
                </a:solidFill>
                <a:latin typeface="+mj-lt"/>
              </a:rPr>
            </a:br>
            <a:r>
              <a:rPr lang="ru-RU" dirty="0">
                <a:solidFill>
                  <a:srgbClr val="C00000"/>
                </a:solidFill>
                <a:latin typeface="+mj-lt"/>
              </a:rPr>
              <a:t>женщин, - утверждал В.А. Сухомлинский, - потому что они-то и </a:t>
            </a:r>
            <a:r>
              <a:rPr lang="ru-RU" dirty="0" smtClean="0">
                <a:solidFill>
                  <a:srgbClr val="C00000"/>
                </a:solidFill>
                <a:latin typeface="+mj-lt"/>
              </a:rPr>
              <a:t>становятся</a:t>
            </a:r>
            <a:r>
              <a:rPr lang="ru-RU" dirty="0" smtClean="0">
                <a:latin typeface="+mj-lt"/>
              </a:rPr>
              <a:t> </a:t>
            </a:r>
            <a:r>
              <a:rPr lang="ru-RU" dirty="0" smtClean="0">
                <a:solidFill>
                  <a:srgbClr val="C00000"/>
                </a:solidFill>
                <a:latin typeface="+mj-lt"/>
              </a:rPr>
              <a:t>подлинными </a:t>
            </a:r>
            <a:r>
              <a:rPr lang="ru-RU" dirty="0">
                <a:solidFill>
                  <a:srgbClr val="C00000"/>
                </a:solidFill>
                <a:latin typeface="+mj-lt"/>
              </a:rPr>
              <a:t>гражданами, тружениками, </a:t>
            </a:r>
            <a:br>
              <a:rPr lang="ru-RU" dirty="0">
                <a:solidFill>
                  <a:srgbClr val="C00000"/>
                </a:solidFill>
                <a:latin typeface="+mj-lt"/>
              </a:rPr>
            </a:br>
            <a:r>
              <a:rPr lang="ru-RU" dirty="0">
                <a:solidFill>
                  <a:srgbClr val="C00000"/>
                </a:solidFill>
                <a:latin typeface="+mj-lt"/>
              </a:rPr>
              <a:t>гордостью и нравственной опорой нации</a:t>
            </a:r>
            <a:r>
              <a:rPr lang="ru-RU" dirty="0" smtClean="0">
                <a:solidFill>
                  <a:srgbClr val="C00000"/>
                </a:solidFill>
                <a:latin typeface="+mj-lt"/>
              </a:rPr>
              <a:t>».</a:t>
            </a:r>
            <a:r>
              <a:rPr lang="ru-RU" dirty="0">
                <a:latin typeface="+mj-lt"/>
              </a:rPr>
              <a:t/>
            </a:r>
            <a:br>
              <a:rPr lang="ru-RU" dirty="0">
                <a:latin typeface="+mj-lt"/>
              </a:rPr>
            </a:br>
            <a:r>
              <a:rPr lang="ru-RU" dirty="0">
                <a:solidFill>
                  <a:schemeClr val="accent6">
                    <a:lumMod val="50000"/>
                  </a:schemeClr>
                </a:solidFill>
                <a:latin typeface="+mj-lt"/>
              </a:rPr>
              <a:t>Актуальность темы</a:t>
            </a:r>
            <a:r>
              <a:rPr lang="ru-RU" dirty="0">
                <a:latin typeface="+mj-lt"/>
              </a:rPr>
              <a:t/>
            </a:r>
            <a:br>
              <a:rPr lang="ru-RU" dirty="0">
                <a:latin typeface="+mj-lt"/>
              </a:rPr>
            </a:br>
            <a:r>
              <a:rPr lang="ru-RU" dirty="0">
                <a:latin typeface="+mj-lt"/>
              </a:rPr>
              <a:t>Для того чтобы ребенок во взрослой жизни был счастлив, ему необходимо в детстве заложить модель поло-ролевого воспитания. Сегодня многие дети воспитываются в семье, где имеется лишь один ребенок, или в неполной семье. А есть дети, которых воспитывают бабушки и дедушки. </a:t>
            </a:r>
            <a:r>
              <a:rPr lang="ru-RU" dirty="0" smtClean="0">
                <a:latin typeface="+mj-lt"/>
              </a:rPr>
              <a:t>В </a:t>
            </a:r>
            <a:r>
              <a:rPr lang="ru-RU" dirty="0">
                <a:latin typeface="+mj-lt"/>
              </a:rPr>
              <a:t>последние годы проблема подготовки подрастающего поколения к семейно-родительской деятельности актуализировалась в связи с тем, что современная ситуация в России (экономический кризис, нагнетание социальной и политической напряженности) обострила положение семьи. Но именно семья, являясь для ребенка первым и наиболее значимым </a:t>
            </a:r>
            <a:r>
              <a:rPr lang="ru-RU" dirty="0" smtClean="0">
                <a:latin typeface="+mj-lt"/>
              </a:rPr>
              <a:t>.</a:t>
            </a:r>
            <a:endParaRPr lang="ru-RU" dirty="0">
              <a:latin typeface="+mj-lt"/>
            </a:endParaRPr>
          </a:p>
        </p:txBody>
      </p:sp>
    </p:spTree>
    <p:extLst>
      <p:ext uri="{BB962C8B-B14F-4D97-AF65-F5344CB8AC3E}">
        <p14:creationId xmlns:p14="http://schemas.microsoft.com/office/powerpoint/2010/main" val="274153930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808" y="1148090"/>
            <a:ext cx="8046720" cy="3693319"/>
          </a:xfrm>
          <a:prstGeom prst="rect">
            <a:avLst/>
          </a:prstGeom>
        </p:spPr>
        <p:txBody>
          <a:bodyPr wrap="square">
            <a:spAutoFit/>
          </a:bodyPr>
          <a:lstStyle/>
          <a:p>
            <a:r>
              <a:rPr lang="ru-RU" dirty="0"/>
              <a:t>«Кто любит свой род. тот любит и народ. - учит народная поговорка. Семья у аварцев называется «</a:t>
            </a:r>
            <a:r>
              <a:rPr lang="ru-RU" dirty="0" err="1"/>
              <a:t>хъизан</a:t>
            </a:r>
            <a:r>
              <a:rPr lang="ru-RU" dirty="0"/>
              <a:t>», у даргинцев - «куль пат», у кумыков - «</a:t>
            </a:r>
            <a:r>
              <a:rPr lang="ru-RU" dirty="0" err="1"/>
              <a:t>хизан</a:t>
            </a:r>
            <a:r>
              <a:rPr lang="ru-RU" dirty="0"/>
              <a:t>», «</a:t>
            </a:r>
            <a:r>
              <a:rPr lang="ru-RU" dirty="0" err="1"/>
              <a:t>кюльпет</a:t>
            </a:r>
            <a:r>
              <a:rPr lang="ru-RU" dirty="0"/>
              <a:t>», у лезгин - «</a:t>
            </a:r>
            <a:r>
              <a:rPr lang="ru-RU" dirty="0" err="1"/>
              <a:t>хизан</a:t>
            </a:r>
            <a:r>
              <a:rPr lang="ru-RU" dirty="0"/>
              <a:t>», «</a:t>
            </a:r>
            <a:r>
              <a:rPr lang="ru-RU" dirty="0" err="1"/>
              <a:t>килфет</a:t>
            </a:r>
            <a:r>
              <a:rPr lang="ru-RU" dirty="0"/>
              <a:t>», а лакцев «кил фат». Слово «очаг» говорит о семейной дружбе и сплоченности. Семья - это домашняя школа, где обучают человека человечности. По традиции народов Дагестана, с малых лет обязаны помогать матери: делать уборку в доме, нянчить младших братьев и сестер   стирать одежду, выпекать хлеб, готовить пищу, носить с родника воду. В аулах и селах девочки пропалывают огород, помогают в жатве хлеба, в уходе за домашними животными, птицей, учатся шить, вышивать, вязать, ткать ковры и др. «Дочке десять лет - матери дела нет», - говорят в Дагестане. Дочь - продолжение матери, а вот сын - это продолжение рода. </a:t>
            </a:r>
          </a:p>
        </p:txBody>
      </p:sp>
    </p:spTree>
    <p:extLst>
      <p:ext uri="{BB962C8B-B14F-4D97-AF65-F5344CB8AC3E}">
        <p14:creationId xmlns:p14="http://schemas.microsoft.com/office/powerpoint/2010/main" val="322258165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16736" y="526298"/>
            <a:ext cx="7379208" cy="5078313"/>
          </a:xfrm>
          <a:prstGeom prst="rect">
            <a:avLst/>
          </a:prstGeom>
        </p:spPr>
        <p:txBody>
          <a:bodyPr wrap="square">
            <a:spAutoFit/>
          </a:bodyPr>
          <a:lstStyle/>
          <a:p>
            <a:r>
              <a:rPr lang="ru-RU" dirty="0" smtClean="0">
                <a:latin typeface="+mj-lt"/>
              </a:rPr>
              <a:t>1.</a:t>
            </a:r>
            <a:r>
              <a:rPr lang="ru-RU" dirty="0" smtClean="0">
                <a:latin typeface="+mj-lt"/>
                <a:ea typeface="Batang" panose="02030600000101010101" pitchFamily="18" charset="-127"/>
              </a:rPr>
              <a:t>Подготовительный </a:t>
            </a:r>
            <a:r>
              <a:rPr lang="ru-RU" dirty="0">
                <a:latin typeface="+mj-lt"/>
                <a:ea typeface="Batang" panose="02030600000101010101" pitchFamily="18" charset="-127"/>
              </a:rPr>
              <a:t>(проведение диагностики, осуществление организационно-педагогической деятельности) </a:t>
            </a:r>
          </a:p>
          <a:p>
            <a:r>
              <a:rPr lang="ru-RU" dirty="0" smtClean="0">
                <a:latin typeface="+mj-lt"/>
                <a:ea typeface="Batang" panose="02030600000101010101" pitchFamily="18" charset="-127"/>
              </a:rPr>
              <a:t>2.У </a:t>
            </a:r>
            <a:r>
              <a:rPr lang="ru-RU" dirty="0">
                <a:latin typeface="+mj-lt"/>
                <a:ea typeface="Batang" panose="02030600000101010101" pitchFamily="18" charset="-127"/>
              </a:rPr>
              <a:t>детей четко сформированы представления о семейных отношениях, обязанностях. Родители грамотно подходят к воспитанию детей. В семьях чтят традиции, развита связь поколений, благополучная эмоциональная атмосфера.</a:t>
            </a:r>
          </a:p>
          <a:p>
            <a:r>
              <a:rPr lang="ru-RU" dirty="0" smtClean="0">
                <a:latin typeface="+mj-lt"/>
                <a:ea typeface="Batang" panose="02030600000101010101" pitchFamily="18" charset="-127"/>
              </a:rPr>
              <a:t>У </a:t>
            </a:r>
            <a:r>
              <a:rPr lang="ru-RU" dirty="0">
                <a:latin typeface="+mj-lt"/>
                <a:ea typeface="Batang" panose="02030600000101010101" pitchFamily="18" charset="-127"/>
              </a:rPr>
              <a:t>детей имеются представления о роли отца и матери в семье</a:t>
            </a:r>
            <a:r>
              <a:rPr lang="ru-RU" dirty="0" smtClean="0">
                <a:latin typeface="+mj-lt"/>
                <a:ea typeface="Batang" panose="02030600000101010101" pitchFamily="18" charset="-127"/>
              </a:rPr>
              <a:t>. Но </a:t>
            </a:r>
            <a:r>
              <a:rPr lang="ru-RU" dirty="0">
                <a:latin typeface="+mj-lt"/>
                <a:ea typeface="Batang" panose="02030600000101010101" pitchFamily="18" charset="-127"/>
              </a:rPr>
              <a:t>у родителей не достаточно времени уделять внимание на воспитание детей, поддержания атмосферы "домашнего очага". эмоциональной атмосферы в кругу семьи. у детей создания четких представлений об обязанностях членов семьи. </a:t>
            </a:r>
          </a:p>
          <a:p>
            <a:r>
              <a:rPr lang="ru-RU" dirty="0" smtClean="0">
                <a:latin typeface="+mj-lt"/>
                <a:ea typeface="Batang" panose="02030600000101010101" pitchFamily="18" charset="-127"/>
              </a:rPr>
              <a:t>3 Представления </a:t>
            </a:r>
            <a:r>
              <a:rPr lang="ru-RU" dirty="0">
                <a:latin typeface="+mj-lt"/>
                <a:ea typeface="Batang" panose="02030600000101010101" pitchFamily="18" charset="-127"/>
              </a:rPr>
              <a:t>детей о роли отца и матери расплывчаты. сводятся к материальным ценностям. Они не имеют представления об обязанностях членов семьи. Дети из неблагополучных семей и некоторые дети из неполной семьи являются продуктом деятельности. </a:t>
            </a:r>
          </a:p>
        </p:txBody>
      </p:sp>
    </p:spTree>
    <p:extLst>
      <p:ext uri="{BB962C8B-B14F-4D97-AF65-F5344CB8AC3E}">
        <p14:creationId xmlns:p14="http://schemas.microsoft.com/office/powerpoint/2010/main" val="24722005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144" y="624110"/>
            <a:ext cx="7382256" cy="5429218"/>
          </a:xfrm>
        </p:spPr>
        <p:txBody>
          <a:bodyPr>
            <a:noAutofit/>
          </a:bodyPr>
          <a:lstStyle/>
          <a:p>
            <a:r>
              <a:rPr lang="ru-RU" sz="1600" b="1" u="sng" dirty="0">
                <a:solidFill>
                  <a:srgbClr val="FF0000"/>
                </a:solidFill>
                <a:ea typeface="Calibri" panose="020F0502020204030204" pitchFamily="34" charset="0"/>
                <a:cs typeface="Times New Roman" panose="02020603050405020304" pitchFamily="18" charset="0"/>
              </a:rPr>
              <a:t>Условия реализации проекта</a:t>
            </a:r>
            <a:r>
              <a:rPr lang="ru-RU" sz="1600" b="1" i="1" u="sng" dirty="0">
                <a:solidFill>
                  <a:srgbClr val="FF0000"/>
                </a:solidFill>
                <a:ea typeface="Calibri" panose="020F0502020204030204" pitchFamily="34" charset="0"/>
                <a:cs typeface="Times New Roman" panose="02020603050405020304" pitchFamily="18" charset="0"/>
              </a:rPr>
              <a:t>:</a:t>
            </a:r>
            <a:r>
              <a:rPr lang="ru-RU" sz="1600" dirty="0">
                <a:solidFill>
                  <a:srgbClr val="FF0000"/>
                </a:solidFill>
                <a:ea typeface="Calibri" panose="020F0502020204030204" pitchFamily="34" charset="0"/>
                <a:cs typeface="Times New Roman" panose="02020603050405020304" pitchFamily="18" charset="0"/>
              </a:rPr>
              <a:t/>
            </a:r>
            <a:br>
              <a:rPr lang="ru-RU" sz="1600" dirty="0">
                <a:solidFill>
                  <a:srgbClr val="FF0000"/>
                </a:solidFill>
                <a:ea typeface="Calibri" panose="020F0502020204030204" pitchFamily="34" charset="0"/>
                <a:cs typeface="Times New Roman" panose="02020603050405020304" pitchFamily="18" charset="0"/>
              </a:rPr>
            </a:br>
            <a:r>
              <a:rPr lang="ru-RU" sz="1600" dirty="0">
                <a:ea typeface="Calibri" panose="020F0502020204030204" pitchFamily="34" charset="0"/>
                <a:cs typeface="Times New Roman" panose="02020603050405020304" pitchFamily="18" charset="0"/>
              </a:rPr>
              <a:t>     1.   Для реализации проекта требуется единый подход </a:t>
            </a:r>
            <a:r>
              <a:rPr lang="ru-RU" sz="1600" dirty="0" smtClean="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воспитателей </a:t>
            </a:r>
            <a:r>
              <a:rPr lang="ru-RU" sz="1600" dirty="0" smtClean="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обмен опытом работы по семейному </a:t>
            </a:r>
            <a:r>
              <a:rPr lang="ru-RU" sz="1600" dirty="0" smtClean="0">
                <a:ea typeface="Calibri" panose="020F0502020204030204" pitchFamily="34" charset="0"/>
                <a:cs typeface="Times New Roman" panose="02020603050405020304" pitchFamily="18" charset="0"/>
              </a:rPr>
              <a:t>воспитанию</a:t>
            </a:r>
            <a:br>
              <a:rPr lang="ru-RU" sz="1600" dirty="0" smtClean="0">
                <a:ea typeface="Calibri" panose="020F0502020204030204" pitchFamily="34" charset="0"/>
                <a:cs typeface="Times New Roman" panose="02020603050405020304" pitchFamily="18" charset="0"/>
              </a:rPr>
            </a:br>
            <a:r>
              <a:rPr lang="ru-RU" sz="1600" dirty="0" smtClean="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2.Активное использование наглядных и дидактических материалов в соответствии с тематикой: видеофильмы, мультимедиа ресурсы, энциклопедии, учебная и художественная литература.</a:t>
            </a:r>
            <a:br>
              <a:rPr lang="ru-RU" sz="1600" dirty="0">
                <a:ea typeface="Calibri" panose="020F0502020204030204" pitchFamily="34" charset="0"/>
                <a:cs typeface="Times New Roman" panose="02020603050405020304" pitchFamily="18" charset="0"/>
              </a:rPr>
            </a:br>
            <a:r>
              <a:rPr lang="ru-RU" sz="1600" dirty="0">
                <a:ea typeface="Calibri" panose="020F0502020204030204" pitchFamily="34" charset="0"/>
                <a:cs typeface="Times New Roman" panose="02020603050405020304" pitchFamily="18" charset="0"/>
              </a:rPr>
              <a:t> 3.Использование групповых, коллективных и индивидуальных форм организации проведения занятий:</a:t>
            </a:r>
            <a:br>
              <a:rPr lang="ru-RU" sz="1600" dirty="0">
                <a:ea typeface="Calibri" panose="020F0502020204030204" pitchFamily="34" charset="0"/>
                <a:cs typeface="Times New Roman" panose="02020603050405020304" pitchFamily="18" charset="0"/>
              </a:rPr>
            </a:br>
            <a:r>
              <a:rPr lang="ru-RU" sz="1600" dirty="0">
                <a:ea typeface="Calibri" panose="020F0502020204030204" pitchFamily="34" charset="0"/>
                <a:cs typeface="Times New Roman" panose="02020603050405020304" pitchFamily="18" charset="0"/>
              </a:rPr>
              <a:t>групповая работа воспитанников обеспечивает творческое общение, сплочённость, своевременное исправление допущенных ошибок своим товарищем. </a:t>
            </a:r>
            <a:br>
              <a:rPr lang="ru-RU" sz="1600" dirty="0">
                <a:ea typeface="Calibri" panose="020F0502020204030204" pitchFamily="34" charset="0"/>
                <a:cs typeface="Times New Roman" panose="02020603050405020304" pitchFamily="18" charset="0"/>
              </a:rPr>
            </a:br>
            <a:r>
              <a:rPr lang="ru-RU" sz="1600" dirty="0">
                <a:ea typeface="Calibri" panose="020F0502020204030204" pitchFamily="34" charset="0"/>
                <a:cs typeface="Times New Roman" panose="02020603050405020304" pitchFamily="18" charset="0"/>
              </a:rPr>
              <a:t>коллективная форма предусматривает подачу материала всей группе, где есть возможность каждому ребенку самостоятельно оценивать свою работу, ее результаты;</a:t>
            </a:r>
            <a:br>
              <a:rPr lang="ru-RU" sz="1600" dirty="0">
                <a:ea typeface="Calibri" panose="020F0502020204030204" pitchFamily="34" charset="0"/>
                <a:cs typeface="Times New Roman" panose="02020603050405020304" pitchFamily="18" charset="0"/>
              </a:rPr>
            </a:br>
            <a:r>
              <a:rPr lang="ru-RU" sz="1600" dirty="0">
                <a:ea typeface="Calibri" panose="020F0502020204030204" pitchFamily="34" charset="0"/>
                <a:cs typeface="Times New Roman" panose="02020603050405020304" pitchFamily="18" charset="0"/>
              </a:rPr>
              <a:t>индивидуальная работа обеспечивает дифференцированный подход к каждому воспитаннику лично, что подразумевает личностно-ориентированный подход в воспитании и обучении, который создаёт благоприятные условия для развития наклонностей и способностей каждого воспитанника.</a:t>
            </a:r>
          </a:p>
        </p:txBody>
      </p:sp>
    </p:spTree>
    <p:extLst>
      <p:ext uri="{BB962C8B-B14F-4D97-AF65-F5344CB8AC3E}">
        <p14:creationId xmlns:p14="http://schemas.microsoft.com/office/powerpoint/2010/main" val="113693598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Как мы помогаем своим родителям</a:t>
            </a:r>
            <a:br>
              <a:rPr lang="ru-RU" dirty="0" smtClean="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784" y="1719072"/>
            <a:ext cx="6163056" cy="5056632"/>
          </a:xfrm>
          <a:prstGeom prst="rect">
            <a:avLst/>
          </a:prstGeom>
        </p:spPr>
      </p:pic>
    </p:spTree>
    <p:extLst>
      <p:ext uri="{BB962C8B-B14F-4D97-AF65-F5344CB8AC3E}">
        <p14:creationId xmlns:p14="http://schemas.microsoft.com/office/powerpoint/2010/main" val="1323128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0" y="0"/>
            <a:ext cx="4162253"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892039" cy="6858000"/>
          </a:xfrm>
          <a:prstGeom prst="rect">
            <a:avLst/>
          </a:prstGeom>
        </p:spPr>
      </p:pic>
    </p:spTree>
    <p:extLst>
      <p:ext uri="{BB962C8B-B14F-4D97-AF65-F5344CB8AC3E}">
        <p14:creationId xmlns:p14="http://schemas.microsoft.com/office/powerpoint/2010/main" val="3947674874"/>
      </p:ext>
    </p:extLst>
  </p:cSld>
  <p:clrMapOvr>
    <a:masterClrMapping/>
  </p:clrMapOvr>
  <mc:AlternateContent xmlns:mc="http://schemas.openxmlformats.org/markup-compatibility/2006">
    <mc:Choice xmlns:p14="http://schemas.microsoft.com/office/powerpoint/2010/main" Requires="p14">
      <p:transition spd="slow">
        <p14:prism isContent="1" isInverted="1"/>
      </p:transition>
    </mc:Choice>
    <mc:Fallback>
      <p:transition spd="slow">
        <p:fade/>
      </p:transition>
    </mc:Fallback>
  </mc:AlternateContent>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709</TotalTime>
  <Words>730</Words>
  <Application>Microsoft Office PowerPoint</Application>
  <PresentationFormat>Экран (4:3)</PresentationFormat>
  <Paragraphs>79</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Batang</vt:lpstr>
      <vt:lpstr>Arial</vt:lpstr>
      <vt:lpstr>Calibri</vt:lpstr>
      <vt:lpstr>Century Gothic</vt:lpstr>
      <vt:lpstr>Times New Roman</vt:lpstr>
      <vt:lpstr>Wingdings</vt:lpstr>
      <vt:lpstr>Wingdings 3</vt:lpstr>
      <vt:lpstr>Легкий дым</vt:lpstr>
      <vt:lpstr>                                         Проект  “Воспитание будущего семьянина”                                                              Подготовила: воспитатель                                                                            Магомедова С.А                                 </vt:lpstr>
      <vt:lpstr>Презентация PowerPoint</vt:lpstr>
      <vt:lpstr>Презентация PowerPoint</vt:lpstr>
      <vt:lpstr>Презентация PowerPoint</vt:lpstr>
      <vt:lpstr>Презентация PowerPoint</vt:lpstr>
      <vt:lpstr>Презентация PowerPoint</vt:lpstr>
      <vt:lpstr>Условия реализации проекта:      1.   Для реализации проекта требуется единый подход  воспитателей  обмен опытом работы по семейному воспитанию  2.Активное использование наглядных и дидактических материалов в соответствии с тематикой: видеофильмы, мультимедиа ресурсы, энциклопедии, учебная и художественная литература.  3.Использование групповых, коллективных и индивидуальных форм организации проведения занятий: групповая работа воспитанников обеспечивает творческое общение, сплочённость, своевременное исправление допущенных ошибок своим товарищем.  коллективная форма предусматривает подачу материала всей группе, где есть возможность каждому ребенку самостоятельно оценивать свою работу, ее результаты; индивидуальная работа обеспечивает дифференцированный подход к каждому воспитаннику лично, что подразумевает личностно-ориентированный подход в воспитании и обучении, который создаёт благоприятные условия для развития наклонностей и способностей каждого воспитанника.</vt:lpstr>
      <vt:lpstr>Как мы помогаем своим родителям </vt:lpstr>
      <vt:lpstr>Презентация PowerPoint</vt:lpstr>
      <vt:lpstr>Презентация PowerPoint</vt:lpstr>
      <vt:lpstr>Презентация PowerPoint</vt:lpstr>
      <vt:lpstr>Презентация PowerPoint</vt:lpstr>
      <vt:lpstr>Презентация PowerPoint</vt:lpstr>
      <vt:lpstr>Герб семьи воспитанников </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педагогической деятельности по направлению семейного воспитания     “Воспитание семьянина”        на базе государственного казенного образовательного учреждения для детей-сирот и детей, оставшихся без попечения родителей, детского дома г. Азова</dc:title>
  <dc:creator>admin</dc:creator>
  <cp:lastModifiedBy>User7</cp:lastModifiedBy>
  <cp:revision>99</cp:revision>
  <dcterms:created xsi:type="dcterms:W3CDTF">2015-03-24T09:52:45Z</dcterms:created>
  <dcterms:modified xsi:type="dcterms:W3CDTF">2022-04-08T08:53:12Z</dcterms:modified>
</cp:coreProperties>
</file>