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6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7" autoAdjust="0"/>
    <p:restoredTop sz="94660"/>
  </p:normalViewPr>
  <p:slideViewPr>
    <p:cSldViewPr>
      <p:cViewPr varScale="1">
        <p:scale>
          <a:sx n="104" d="100"/>
          <a:sy n="104" d="100"/>
        </p:scale>
        <p:origin x="15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3FB73F-6587-4FB3-BABC-1F074D73FCD1}" type="doc">
      <dgm:prSet loTypeId="urn:microsoft.com/office/officeart/2005/8/layout/hierarchy2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C17F1BB9-4950-449A-96FF-300FC9FA4F98}">
      <dgm:prSet phldrT="[Текст]"/>
      <dgm:spPr/>
      <dgm:t>
        <a:bodyPr/>
        <a:lstStyle/>
        <a:p>
          <a:r>
            <a:rPr lang="ru-RU" b="0" cap="none" spc="0">
              <a:ln w="9207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PEST-анализ</a:t>
          </a:r>
        </a:p>
      </dgm:t>
    </dgm:pt>
    <dgm:pt modelId="{92F9BDFD-8F6B-4162-B74D-6407A1167D19}" type="parTrans" cxnId="{78D4D967-F988-4655-AB28-362249A6AB47}">
      <dgm:prSet/>
      <dgm:spPr/>
      <dgm:t>
        <a:bodyPr/>
        <a:lstStyle/>
        <a:p>
          <a:endParaRPr lang="ru-RU" b="0" cap="none" spc="0">
            <a:ln w="9207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124A7C54-4A68-4457-B08E-4226C166E1AE}" type="sibTrans" cxnId="{78D4D967-F988-4655-AB28-362249A6AB47}">
      <dgm:prSet/>
      <dgm:spPr/>
      <dgm:t>
        <a:bodyPr/>
        <a:lstStyle/>
        <a:p>
          <a:endParaRPr lang="ru-RU" b="0" cap="none" spc="0">
            <a:ln w="9207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A192A71A-11DC-4150-9E26-99B0D8251B29}">
      <dgm:prSet phldrT="[Текст]"/>
      <dgm:spPr/>
      <dgm:t>
        <a:bodyPr/>
        <a:lstStyle/>
        <a:p>
          <a:r>
            <a:rPr lang="ru-RU" b="0" cap="none" spc="0">
              <a:ln w="9207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political (политический)</a:t>
          </a:r>
        </a:p>
      </dgm:t>
    </dgm:pt>
    <dgm:pt modelId="{53623F4B-FD25-45B8-B2C5-419BC76B329C}" type="parTrans" cxnId="{56C85AE5-7A18-4134-A33D-051BF0CA76FA}">
      <dgm:prSet/>
      <dgm:spPr/>
      <dgm:t>
        <a:bodyPr/>
        <a:lstStyle/>
        <a:p>
          <a:endParaRPr lang="ru-RU" b="0" cap="none" spc="0">
            <a:ln w="9207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DA718004-474F-4282-B26F-0D3B2573418A}" type="sibTrans" cxnId="{56C85AE5-7A18-4134-A33D-051BF0CA76FA}">
      <dgm:prSet/>
      <dgm:spPr/>
      <dgm:t>
        <a:bodyPr/>
        <a:lstStyle/>
        <a:p>
          <a:endParaRPr lang="ru-RU" b="0" cap="none" spc="0">
            <a:ln w="9207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226703C7-2DCD-4C54-AC30-6AE38470D88D}">
      <dgm:prSet phldrT="[Текст]"/>
      <dgm:spPr/>
      <dgm:t>
        <a:bodyPr/>
        <a:lstStyle/>
        <a:p>
          <a:r>
            <a:rPr lang="ru-RU" b="0" cap="none" spc="0">
              <a:ln w="9207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economic (экономический)</a:t>
          </a:r>
        </a:p>
      </dgm:t>
    </dgm:pt>
    <dgm:pt modelId="{79CA78F4-7C7E-49A7-B567-41D916B7A220}" type="parTrans" cxnId="{CF6A1119-784C-46F7-B5BB-1E2F40013854}">
      <dgm:prSet/>
      <dgm:spPr/>
      <dgm:t>
        <a:bodyPr/>
        <a:lstStyle/>
        <a:p>
          <a:endParaRPr lang="ru-RU" b="0" cap="none" spc="0">
            <a:ln w="9207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AAA61C72-1F40-4961-8C3A-E783B3A3B0C1}" type="sibTrans" cxnId="{CF6A1119-784C-46F7-B5BB-1E2F40013854}">
      <dgm:prSet/>
      <dgm:spPr/>
      <dgm:t>
        <a:bodyPr/>
        <a:lstStyle/>
        <a:p>
          <a:endParaRPr lang="ru-RU" b="0" cap="none" spc="0">
            <a:ln w="9207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3706EB3F-E1DA-4210-9DE2-CBB2F2936C41}">
      <dgm:prSet phldrT="[Текст]"/>
      <dgm:spPr/>
      <dgm:t>
        <a:bodyPr/>
        <a:lstStyle/>
        <a:p>
          <a:r>
            <a:rPr lang="ru-RU" b="0" cap="none" spc="0">
              <a:ln w="9207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social (социальный)</a:t>
          </a:r>
        </a:p>
      </dgm:t>
    </dgm:pt>
    <dgm:pt modelId="{1B65F141-5C7A-4EEB-AFAF-6F030BF1D19B}" type="parTrans" cxnId="{2464E639-5F41-45B7-BCDA-0DACD5A9FD3F}">
      <dgm:prSet/>
      <dgm:spPr/>
      <dgm:t>
        <a:bodyPr/>
        <a:lstStyle/>
        <a:p>
          <a:endParaRPr lang="ru-RU" b="0" cap="none" spc="0">
            <a:ln w="9207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861E10BF-121F-4800-B0C0-447782915696}" type="sibTrans" cxnId="{2464E639-5F41-45B7-BCDA-0DACD5A9FD3F}">
      <dgm:prSet/>
      <dgm:spPr/>
      <dgm:t>
        <a:bodyPr/>
        <a:lstStyle/>
        <a:p>
          <a:endParaRPr lang="ru-RU" b="0" cap="none" spc="0">
            <a:ln w="9207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CFA77AEC-0C7F-40AB-8D14-3E20E575DC84}">
      <dgm:prSet phldrT="[Текст]"/>
      <dgm:spPr/>
      <dgm:t>
        <a:bodyPr/>
        <a:lstStyle/>
        <a:p>
          <a:r>
            <a:rPr lang="ru-RU" b="0" cap="none" spc="0">
              <a:ln w="9207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technological (технологический)</a:t>
          </a:r>
        </a:p>
      </dgm:t>
    </dgm:pt>
    <dgm:pt modelId="{8CA59B19-9D0E-4AB0-8DF0-A1830679BE7C}" type="parTrans" cxnId="{2D152028-0882-4D77-8CF3-E95E2C3F9A26}">
      <dgm:prSet/>
      <dgm:spPr/>
      <dgm:t>
        <a:bodyPr/>
        <a:lstStyle/>
        <a:p>
          <a:endParaRPr lang="ru-RU" b="0" cap="none" spc="0">
            <a:ln w="9207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2DFDE3DA-B56E-4361-9833-9CCBF49B1D48}" type="sibTrans" cxnId="{2D152028-0882-4D77-8CF3-E95E2C3F9A26}">
      <dgm:prSet/>
      <dgm:spPr/>
      <dgm:t>
        <a:bodyPr/>
        <a:lstStyle/>
        <a:p>
          <a:endParaRPr lang="ru-RU" b="0" cap="none" spc="0">
            <a:ln w="9207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8FBCF98E-C8AA-4641-9CD0-DD507F5CE132}" type="pres">
      <dgm:prSet presAssocID="{893FB73F-6587-4FB3-BABC-1F074D73FC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A127C59-3518-4A9A-8A69-091C107CE9BC}" type="pres">
      <dgm:prSet presAssocID="{C17F1BB9-4950-449A-96FF-300FC9FA4F98}" presName="root1" presStyleCnt="0"/>
      <dgm:spPr/>
      <dgm:t>
        <a:bodyPr/>
        <a:lstStyle/>
        <a:p>
          <a:endParaRPr lang="ru-RU"/>
        </a:p>
      </dgm:t>
    </dgm:pt>
    <dgm:pt modelId="{33C80B2E-7DB7-4D1D-B503-9EE1AA7E5BB0}" type="pres">
      <dgm:prSet presAssocID="{C17F1BB9-4950-449A-96FF-300FC9FA4F9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35D2E6-48C3-44A1-88E5-AEA966A75A4E}" type="pres">
      <dgm:prSet presAssocID="{C17F1BB9-4950-449A-96FF-300FC9FA4F98}" presName="level2hierChild" presStyleCnt="0"/>
      <dgm:spPr/>
      <dgm:t>
        <a:bodyPr/>
        <a:lstStyle/>
        <a:p>
          <a:endParaRPr lang="ru-RU"/>
        </a:p>
      </dgm:t>
    </dgm:pt>
    <dgm:pt modelId="{8B572290-39E2-4153-AAE1-994F30D8F250}" type="pres">
      <dgm:prSet presAssocID="{53623F4B-FD25-45B8-B2C5-419BC76B329C}" presName="conn2-1" presStyleLbl="parChTrans1D2" presStyleIdx="0" presStyleCnt="4"/>
      <dgm:spPr/>
      <dgm:t>
        <a:bodyPr/>
        <a:lstStyle/>
        <a:p>
          <a:endParaRPr lang="ru-RU"/>
        </a:p>
      </dgm:t>
    </dgm:pt>
    <dgm:pt modelId="{7D9EBDDD-B936-4128-BA60-78B485831C2C}" type="pres">
      <dgm:prSet presAssocID="{53623F4B-FD25-45B8-B2C5-419BC76B329C}" presName="connTx" presStyleLbl="parChTrans1D2" presStyleIdx="0" presStyleCnt="4"/>
      <dgm:spPr/>
      <dgm:t>
        <a:bodyPr/>
        <a:lstStyle/>
        <a:p>
          <a:endParaRPr lang="ru-RU"/>
        </a:p>
      </dgm:t>
    </dgm:pt>
    <dgm:pt modelId="{71AC34AB-EFED-4FFC-A5AA-865BB57F769D}" type="pres">
      <dgm:prSet presAssocID="{A192A71A-11DC-4150-9E26-99B0D8251B29}" presName="root2" presStyleCnt="0"/>
      <dgm:spPr/>
      <dgm:t>
        <a:bodyPr/>
        <a:lstStyle/>
        <a:p>
          <a:endParaRPr lang="ru-RU"/>
        </a:p>
      </dgm:t>
    </dgm:pt>
    <dgm:pt modelId="{15FA838B-6E20-4C79-ACFC-2D25F4E5A413}" type="pres">
      <dgm:prSet presAssocID="{A192A71A-11DC-4150-9E26-99B0D8251B29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B58D023-CB19-4DA6-B4AF-FD32C35A7A13}" type="pres">
      <dgm:prSet presAssocID="{A192A71A-11DC-4150-9E26-99B0D8251B29}" presName="level3hierChild" presStyleCnt="0"/>
      <dgm:spPr/>
      <dgm:t>
        <a:bodyPr/>
        <a:lstStyle/>
        <a:p>
          <a:endParaRPr lang="ru-RU"/>
        </a:p>
      </dgm:t>
    </dgm:pt>
    <dgm:pt modelId="{FA207D4C-4477-4EA8-9675-756B288D78F0}" type="pres">
      <dgm:prSet presAssocID="{79CA78F4-7C7E-49A7-B567-41D916B7A220}" presName="conn2-1" presStyleLbl="parChTrans1D2" presStyleIdx="1" presStyleCnt="4"/>
      <dgm:spPr/>
      <dgm:t>
        <a:bodyPr/>
        <a:lstStyle/>
        <a:p>
          <a:endParaRPr lang="ru-RU"/>
        </a:p>
      </dgm:t>
    </dgm:pt>
    <dgm:pt modelId="{8A38A2AC-13DE-4002-98A8-4267205257AE}" type="pres">
      <dgm:prSet presAssocID="{79CA78F4-7C7E-49A7-B567-41D916B7A220}" presName="connTx" presStyleLbl="parChTrans1D2" presStyleIdx="1" presStyleCnt="4"/>
      <dgm:spPr/>
      <dgm:t>
        <a:bodyPr/>
        <a:lstStyle/>
        <a:p>
          <a:endParaRPr lang="ru-RU"/>
        </a:p>
      </dgm:t>
    </dgm:pt>
    <dgm:pt modelId="{920ECADF-C03A-4615-B636-672AB10E62D3}" type="pres">
      <dgm:prSet presAssocID="{226703C7-2DCD-4C54-AC30-6AE38470D88D}" presName="root2" presStyleCnt="0"/>
      <dgm:spPr/>
      <dgm:t>
        <a:bodyPr/>
        <a:lstStyle/>
        <a:p>
          <a:endParaRPr lang="ru-RU"/>
        </a:p>
      </dgm:t>
    </dgm:pt>
    <dgm:pt modelId="{94A22F39-DED8-41C6-88BD-7510969F7E45}" type="pres">
      <dgm:prSet presAssocID="{226703C7-2DCD-4C54-AC30-6AE38470D88D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4D40216-318C-405A-B9BA-1DF8CD78043B}" type="pres">
      <dgm:prSet presAssocID="{226703C7-2DCD-4C54-AC30-6AE38470D88D}" presName="level3hierChild" presStyleCnt="0"/>
      <dgm:spPr/>
      <dgm:t>
        <a:bodyPr/>
        <a:lstStyle/>
        <a:p>
          <a:endParaRPr lang="ru-RU"/>
        </a:p>
      </dgm:t>
    </dgm:pt>
    <dgm:pt modelId="{A0C4A887-7831-431A-8EDB-DF72BE0CD34C}" type="pres">
      <dgm:prSet presAssocID="{1B65F141-5C7A-4EEB-AFAF-6F030BF1D19B}" presName="conn2-1" presStyleLbl="parChTrans1D2" presStyleIdx="2" presStyleCnt="4"/>
      <dgm:spPr/>
      <dgm:t>
        <a:bodyPr/>
        <a:lstStyle/>
        <a:p>
          <a:endParaRPr lang="ru-RU"/>
        </a:p>
      </dgm:t>
    </dgm:pt>
    <dgm:pt modelId="{5EA19411-7276-42FE-8039-B0862776CB98}" type="pres">
      <dgm:prSet presAssocID="{1B65F141-5C7A-4EEB-AFAF-6F030BF1D19B}" presName="connTx" presStyleLbl="parChTrans1D2" presStyleIdx="2" presStyleCnt="4"/>
      <dgm:spPr/>
      <dgm:t>
        <a:bodyPr/>
        <a:lstStyle/>
        <a:p>
          <a:endParaRPr lang="ru-RU"/>
        </a:p>
      </dgm:t>
    </dgm:pt>
    <dgm:pt modelId="{C71A0DB3-F5A4-44CD-AE88-EF432F556FEB}" type="pres">
      <dgm:prSet presAssocID="{3706EB3F-E1DA-4210-9DE2-CBB2F2936C41}" presName="root2" presStyleCnt="0"/>
      <dgm:spPr/>
      <dgm:t>
        <a:bodyPr/>
        <a:lstStyle/>
        <a:p>
          <a:endParaRPr lang="ru-RU"/>
        </a:p>
      </dgm:t>
    </dgm:pt>
    <dgm:pt modelId="{91EBE5FA-E9FB-4F68-94DA-944597A35546}" type="pres">
      <dgm:prSet presAssocID="{3706EB3F-E1DA-4210-9DE2-CBB2F2936C41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6BE4B5D-88EB-483F-8B40-3D8E52589829}" type="pres">
      <dgm:prSet presAssocID="{3706EB3F-E1DA-4210-9DE2-CBB2F2936C41}" presName="level3hierChild" presStyleCnt="0"/>
      <dgm:spPr/>
      <dgm:t>
        <a:bodyPr/>
        <a:lstStyle/>
        <a:p>
          <a:endParaRPr lang="ru-RU"/>
        </a:p>
      </dgm:t>
    </dgm:pt>
    <dgm:pt modelId="{E8B5CE04-4C4F-4164-A7C9-A8B8B7F1F68F}" type="pres">
      <dgm:prSet presAssocID="{8CA59B19-9D0E-4AB0-8DF0-A1830679BE7C}" presName="conn2-1" presStyleLbl="parChTrans1D2" presStyleIdx="3" presStyleCnt="4"/>
      <dgm:spPr/>
      <dgm:t>
        <a:bodyPr/>
        <a:lstStyle/>
        <a:p>
          <a:endParaRPr lang="ru-RU"/>
        </a:p>
      </dgm:t>
    </dgm:pt>
    <dgm:pt modelId="{566F84DA-DD2A-4CB1-8A76-5AD0EE9F208A}" type="pres">
      <dgm:prSet presAssocID="{8CA59B19-9D0E-4AB0-8DF0-A1830679BE7C}" presName="connTx" presStyleLbl="parChTrans1D2" presStyleIdx="3" presStyleCnt="4"/>
      <dgm:spPr/>
      <dgm:t>
        <a:bodyPr/>
        <a:lstStyle/>
        <a:p>
          <a:endParaRPr lang="ru-RU"/>
        </a:p>
      </dgm:t>
    </dgm:pt>
    <dgm:pt modelId="{01B90231-6576-4B4D-ABA2-75F54AC44692}" type="pres">
      <dgm:prSet presAssocID="{CFA77AEC-0C7F-40AB-8D14-3E20E575DC84}" presName="root2" presStyleCnt="0"/>
      <dgm:spPr/>
      <dgm:t>
        <a:bodyPr/>
        <a:lstStyle/>
        <a:p>
          <a:endParaRPr lang="ru-RU"/>
        </a:p>
      </dgm:t>
    </dgm:pt>
    <dgm:pt modelId="{6A46CCF9-9463-44D8-883D-BDA4C645D11E}" type="pres">
      <dgm:prSet presAssocID="{CFA77AEC-0C7F-40AB-8D14-3E20E575DC84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D118D64-C050-4E89-8344-6A596A59DBEF}" type="pres">
      <dgm:prSet presAssocID="{CFA77AEC-0C7F-40AB-8D14-3E20E575DC84}" presName="level3hierChild" presStyleCnt="0"/>
      <dgm:spPr/>
      <dgm:t>
        <a:bodyPr/>
        <a:lstStyle/>
        <a:p>
          <a:endParaRPr lang="ru-RU"/>
        </a:p>
      </dgm:t>
    </dgm:pt>
  </dgm:ptLst>
  <dgm:cxnLst>
    <dgm:cxn modelId="{021E8691-B2BF-4635-9AF5-C403498EE745}" type="presOf" srcId="{8CA59B19-9D0E-4AB0-8DF0-A1830679BE7C}" destId="{566F84DA-DD2A-4CB1-8A76-5AD0EE9F208A}" srcOrd="1" destOrd="0" presId="urn:microsoft.com/office/officeart/2005/8/layout/hierarchy2"/>
    <dgm:cxn modelId="{95C0985B-C409-43AE-B1FB-67A2A90EFB9F}" type="presOf" srcId="{1B65F141-5C7A-4EEB-AFAF-6F030BF1D19B}" destId="{5EA19411-7276-42FE-8039-B0862776CB98}" srcOrd="1" destOrd="0" presId="urn:microsoft.com/office/officeart/2005/8/layout/hierarchy2"/>
    <dgm:cxn modelId="{B392D8D5-9084-4C5E-8434-77A0472446F0}" type="presOf" srcId="{8CA59B19-9D0E-4AB0-8DF0-A1830679BE7C}" destId="{E8B5CE04-4C4F-4164-A7C9-A8B8B7F1F68F}" srcOrd="0" destOrd="0" presId="urn:microsoft.com/office/officeart/2005/8/layout/hierarchy2"/>
    <dgm:cxn modelId="{CF6A1119-784C-46F7-B5BB-1E2F40013854}" srcId="{C17F1BB9-4950-449A-96FF-300FC9FA4F98}" destId="{226703C7-2DCD-4C54-AC30-6AE38470D88D}" srcOrd="1" destOrd="0" parTransId="{79CA78F4-7C7E-49A7-B567-41D916B7A220}" sibTransId="{AAA61C72-1F40-4961-8C3A-E783B3A3B0C1}"/>
    <dgm:cxn modelId="{8C985DDD-0EFF-4CCA-9798-FF9B042CC05D}" type="presOf" srcId="{1B65F141-5C7A-4EEB-AFAF-6F030BF1D19B}" destId="{A0C4A887-7831-431A-8EDB-DF72BE0CD34C}" srcOrd="0" destOrd="0" presId="urn:microsoft.com/office/officeart/2005/8/layout/hierarchy2"/>
    <dgm:cxn modelId="{9E6E51AF-404F-40EC-97E8-346931BDF951}" type="presOf" srcId="{53623F4B-FD25-45B8-B2C5-419BC76B329C}" destId="{7D9EBDDD-B936-4128-BA60-78B485831C2C}" srcOrd="1" destOrd="0" presId="urn:microsoft.com/office/officeart/2005/8/layout/hierarchy2"/>
    <dgm:cxn modelId="{B43EDFFC-D52C-4B11-BD70-5BB7D3759690}" type="presOf" srcId="{3706EB3F-E1DA-4210-9DE2-CBB2F2936C41}" destId="{91EBE5FA-E9FB-4F68-94DA-944597A35546}" srcOrd="0" destOrd="0" presId="urn:microsoft.com/office/officeart/2005/8/layout/hierarchy2"/>
    <dgm:cxn modelId="{0BD52399-680B-4CB6-8400-90079169B5AE}" type="presOf" srcId="{A192A71A-11DC-4150-9E26-99B0D8251B29}" destId="{15FA838B-6E20-4C79-ACFC-2D25F4E5A413}" srcOrd="0" destOrd="0" presId="urn:microsoft.com/office/officeart/2005/8/layout/hierarchy2"/>
    <dgm:cxn modelId="{1CCD9883-B045-495D-9DAD-FAE3FD8BABBE}" type="presOf" srcId="{79CA78F4-7C7E-49A7-B567-41D916B7A220}" destId="{8A38A2AC-13DE-4002-98A8-4267205257AE}" srcOrd="1" destOrd="0" presId="urn:microsoft.com/office/officeart/2005/8/layout/hierarchy2"/>
    <dgm:cxn modelId="{56C85AE5-7A18-4134-A33D-051BF0CA76FA}" srcId="{C17F1BB9-4950-449A-96FF-300FC9FA4F98}" destId="{A192A71A-11DC-4150-9E26-99B0D8251B29}" srcOrd="0" destOrd="0" parTransId="{53623F4B-FD25-45B8-B2C5-419BC76B329C}" sibTransId="{DA718004-474F-4282-B26F-0D3B2573418A}"/>
    <dgm:cxn modelId="{B3655568-3284-4905-B58B-4C4B0480DC01}" type="presOf" srcId="{226703C7-2DCD-4C54-AC30-6AE38470D88D}" destId="{94A22F39-DED8-41C6-88BD-7510969F7E45}" srcOrd="0" destOrd="0" presId="urn:microsoft.com/office/officeart/2005/8/layout/hierarchy2"/>
    <dgm:cxn modelId="{712EC356-8A57-4F5F-99CF-B8D3AFAA68A7}" type="presOf" srcId="{CFA77AEC-0C7F-40AB-8D14-3E20E575DC84}" destId="{6A46CCF9-9463-44D8-883D-BDA4C645D11E}" srcOrd="0" destOrd="0" presId="urn:microsoft.com/office/officeart/2005/8/layout/hierarchy2"/>
    <dgm:cxn modelId="{2D152028-0882-4D77-8CF3-E95E2C3F9A26}" srcId="{C17F1BB9-4950-449A-96FF-300FC9FA4F98}" destId="{CFA77AEC-0C7F-40AB-8D14-3E20E575DC84}" srcOrd="3" destOrd="0" parTransId="{8CA59B19-9D0E-4AB0-8DF0-A1830679BE7C}" sibTransId="{2DFDE3DA-B56E-4361-9833-9CCBF49B1D48}"/>
    <dgm:cxn modelId="{E22E705A-E162-4D1C-9BBC-4E8535888F9D}" type="presOf" srcId="{53623F4B-FD25-45B8-B2C5-419BC76B329C}" destId="{8B572290-39E2-4153-AAE1-994F30D8F250}" srcOrd="0" destOrd="0" presId="urn:microsoft.com/office/officeart/2005/8/layout/hierarchy2"/>
    <dgm:cxn modelId="{2464E639-5F41-45B7-BCDA-0DACD5A9FD3F}" srcId="{C17F1BB9-4950-449A-96FF-300FC9FA4F98}" destId="{3706EB3F-E1DA-4210-9DE2-CBB2F2936C41}" srcOrd="2" destOrd="0" parTransId="{1B65F141-5C7A-4EEB-AFAF-6F030BF1D19B}" sibTransId="{861E10BF-121F-4800-B0C0-447782915696}"/>
    <dgm:cxn modelId="{B0AA8C02-8819-4529-BA5F-8C0EFF4D5C26}" type="presOf" srcId="{C17F1BB9-4950-449A-96FF-300FC9FA4F98}" destId="{33C80B2E-7DB7-4D1D-B503-9EE1AA7E5BB0}" srcOrd="0" destOrd="0" presId="urn:microsoft.com/office/officeart/2005/8/layout/hierarchy2"/>
    <dgm:cxn modelId="{D7E24805-FD79-4B1D-AD45-BD3FED0DFC36}" type="presOf" srcId="{893FB73F-6587-4FB3-BABC-1F074D73FCD1}" destId="{8FBCF98E-C8AA-4641-9CD0-DD507F5CE132}" srcOrd="0" destOrd="0" presId="urn:microsoft.com/office/officeart/2005/8/layout/hierarchy2"/>
    <dgm:cxn modelId="{78D4D967-F988-4655-AB28-362249A6AB47}" srcId="{893FB73F-6587-4FB3-BABC-1F074D73FCD1}" destId="{C17F1BB9-4950-449A-96FF-300FC9FA4F98}" srcOrd="0" destOrd="0" parTransId="{92F9BDFD-8F6B-4162-B74D-6407A1167D19}" sibTransId="{124A7C54-4A68-4457-B08E-4226C166E1AE}"/>
    <dgm:cxn modelId="{B0B3535F-48CF-4118-97E1-D8CE7E7C5C5F}" type="presOf" srcId="{79CA78F4-7C7E-49A7-B567-41D916B7A220}" destId="{FA207D4C-4477-4EA8-9675-756B288D78F0}" srcOrd="0" destOrd="0" presId="urn:microsoft.com/office/officeart/2005/8/layout/hierarchy2"/>
    <dgm:cxn modelId="{F448BE61-B295-466E-BB55-C10E5EF0F162}" type="presParOf" srcId="{8FBCF98E-C8AA-4641-9CD0-DD507F5CE132}" destId="{EA127C59-3518-4A9A-8A69-091C107CE9BC}" srcOrd="0" destOrd="0" presId="urn:microsoft.com/office/officeart/2005/8/layout/hierarchy2"/>
    <dgm:cxn modelId="{B9BB6F09-1F99-4DA3-B6DD-895E2C21465A}" type="presParOf" srcId="{EA127C59-3518-4A9A-8A69-091C107CE9BC}" destId="{33C80B2E-7DB7-4D1D-B503-9EE1AA7E5BB0}" srcOrd="0" destOrd="0" presId="urn:microsoft.com/office/officeart/2005/8/layout/hierarchy2"/>
    <dgm:cxn modelId="{637EAB07-5668-4A3B-A43C-FBEA29CB66B1}" type="presParOf" srcId="{EA127C59-3518-4A9A-8A69-091C107CE9BC}" destId="{1A35D2E6-48C3-44A1-88E5-AEA966A75A4E}" srcOrd="1" destOrd="0" presId="urn:microsoft.com/office/officeart/2005/8/layout/hierarchy2"/>
    <dgm:cxn modelId="{98258CAA-3B2B-4C29-8BD0-A8A299B08258}" type="presParOf" srcId="{1A35D2E6-48C3-44A1-88E5-AEA966A75A4E}" destId="{8B572290-39E2-4153-AAE1-994F30D8F250}" srcOrd="0" destOrd="0" presId="urn:microsoft.com/office/officeart/2005/8/layout/hierarchy2"/>
    <dgm:cxn modelId="{1507231A-5115-467E-8869-CFC0348B5020}" type="presParOf" srcId="{8B572290-39E2-4153-AAE1-994F30D8F250}" destId="{7D9EBDDD-B936-4128-BA60-78B485831C2C}" srcOrd="0" destOrd="0" presId="urn:microsoft.com/office/officeart/2005/8/layout/hierarchy2"/>
    <dgm:cxn modelId="{E15DFC28-C5DC-4530-BFDA-42EA1AA1A399}" type="presParOf" srcId="{1A35D2E6-48C3-44A1-88E5-AEA966A75A4E}" destId="{71AC34AB-EFED-4FFC-A5AA-865BB57F769D}" srcOrd="1" destOrd="0" presId="urn:microsoft.com/office/officeart/2005/8/layout/hierarchy2"/>
    <dgm:cxn modelId="{1B64F98F-6B28-473C-AE60-FCFEF2537662}" type="presParOf" srcId="{71AC34AB-EFED-4FFC-A5AA-865BB57F769D}" destId="{15FA838B-6E20-4C79-ACFC-2D25F4E5A413}" srcOrd="0" destOrd="0" presId="urn:microsoft.com/office/officeart/2005/8/layout/hierarchy2"/>
    <dgm:cxn modelId="{CF57AEF3-B7D4-490D-AB69-7594FA4A6569}" type="presParOf" srcId="{71AC34AB-EFED-4FFC-A5AA-865BB57F769D}" destId="{FB58D023-CB19-4DA6-B4AF-FD32C35A7A13}" srcOrd="1" destOrd="0" presId="urn:microsoft.com/office/officeart/2005/8/layout/hierarchy2"/>
    <dgm:cxn modelId="{A08F0054-5967-473F-AA06-4C8022BC42D6}" type="presParOf" srcId="{1A35D2E6-48C3-44A1-88E5-AEA966A75A4E}" destId="{FA207D4C-4477-4EA8-9675-756B288D78F0}" srcOrd="2" destOrd="0" presId="urn:microsoft.com/office/officeart/2005/8/layout/hierarchy2"/>
    <dgm:cxn modelId="{411F3279-42CD-41AE-B06E-9D2FC4531C73}" type="presParOf" srcId="{FA207D4C-4477-4EA8-9675-756B288D78F0}" destId="{8A38A2AC-13DE-4002-98A8-4267205257AE}" srcOrd="0" destOrd="0" presId="urn:microsoft.com/office/officeart/2005/8/layout/hierarchy2"/>
    <dgm:cxn modelId="{7C93F676-B8EF-4B0B-8F8C-FE4F38A7ACD2}" type="presParOf" srcId="{1A35D2E6-48C3-44A1-88E5-AEA966A75A4E}" destId="{920ECADF-C03A-4615-B636-672AB10E62D3}" srcOrd="3" destOrd="0" presId="urn:microsoft.com/office/officeart/2005/8/layout/hierarchy2"/>
    <dgm:cxn modelId="{4FF688E5-2F74-4FAA-B19D-7C35F40691C6}" type="presParOf" srcId="{920ECADF-C03A-4615-B636-672AB10E62D3}" destId="{94A22F39-DED8-41C6-88BD-7510969F7E45}" srcOrd="0" destOrd="0" presId="urn:microsoft.com/office/officeart/2005/8/layout/hierarchy2"/>
    <dgm:cxn modelId="{0C6EFAFE-22D9-4D70-AE33-0C28023A4F77}" type="presParOf" srcId="{920ECADF-C03A-4615-B636-672AB10E62D3}" destId="{74D40216-318C-405A-B9BA-1DF8CD78043B}" srcOrd="1" destOrd="0" presId="urn:microsoft.com/office/officeart/2005/8/layout/hierarchy2"/>
    <dgm:cxn modelId="{DD88E660-6C7F-413B-A94F-47C7A83E2C78}" type="presParOf" srcId="{1A35D2E6-48C3-44A1-88E5-AEA966A75A4E}" destId="{A0C4A887-7831-431A-8EDB-DF72BE0CD34C}" srcOrd="4" destOrd="0" presId="urn:microsoft.com/office/officeart/2005/8/layout/hierarchy2"/>
    <dgm:cxn modelId="{C8080978-1D45-4A9B-A346-F9FB5346A21C}" type="presParOf" srcId="{A0C4A887-7831-431A-8EDB-DF72BE0CD34C}" destId="{5EA19411-7276-42FE-8039-B0862776CB98}" srcOrd="0" destOrd="0" presId="urn:microsoft.com/office/officeart/2005/8/layout/hierarchy2"/>
    <dgm:cxn modelId="{F222EF05-C166-4FEF-86C7-86F7D34D194F}" type="presParOf" srcId="{1A35D2E6-48C3-44A1-88E5-AEA966A75A4E}" destId="{C71A0DB3-F5A4-44CD-AE88-EF432F556FEB}" srcOrd="5" destOrd="0" presId="urn:microsoft.com/office/officeart/2005/8/layout/hierarchy2"/>
    <dgm:cxn modelId="{C6412BF5-AA33-438C-9811-C2D2C5D2BB4B}" type="presParOf" srcId="{C71A0DB3-F5A4-44CD-AE88-EF432F556FEB}" destId="{91EBE5FA-E9FB-4F68-94DA-944597A35546}" srcOrd="0" destOrd="0" presId="urn:microsoft.com/office/officeart/2005/8/layout/hierarchy2"/>
    <dgm:cxn modelId="{9C8512D4-3A18-4CAC-80A1-97B98D21EAD3}" type="presParOf" srcId="{C71A0DB3-F5A4-44CD-AE88-EF432F556FEB}" destId="{C6BE4B5D-88EB-483F-8B40-3D8E52589829}" srcOrd="1" destOrd="0" presId="urn:microsoft.com/office/officeart/2005/8/layout/hierarchy2"/>
    <dgm:cxn modelId="{D8706101-0722-4ECB-8C52-285545366095}" type="presParOf" srcId="{1A35D2E6-48C3-44A1-88E5-AEA966A75A4E}" destId="{E8B5CE04-4C4F-4164-A7C9-A8B8B7F1F68F}" srcOrd="6" destOrd="0" presId="urn:microsoft.com/office/officeart/2005/8/layout/hierarchy2"/>
    <dgm:cxn modelId="{46C55D55-DB8D-4CE9-8A95-E5024455474E}" type="presParOf" srcId="{E8B5CE04-4C4F-4164-A7C9-A8B8B7F1F68F}" destId="{566F84DA-DD2A-4CB1-8A76-5AD0EE9F208A}" srcOrd="0" destOrd="0" presId="urn:microsoft.com/office/officeart/2005/8/layout/hierarchy2"/>
    <dgm:cxn modelId="{56B52742-9FD7-4C50-A74F-541CE8D4C134}" type="presParOf" srcId="{1A35D2E6-48C3-44A1-88E5-AEA966A75A4E}" destId="{01B90231-6576-4B4D-ABA2-75F54AC44692}" srcOrd="7" destOrd="0" presId="urn:microsoft.com/office/officeart/2005/8/layout/hierarchy2"/>
    <dgm:cxn modelId="{F8B4B5C4-F7AD-4988-B286-452166DDCD27}" type="presParOf" srcId="{01B90231-6576-4B4D-ABA2-75F54AC44692}" destId="{6A46CCF9-9463-44D8-883D-BDA4C645D11E}" srcOrd="0" destOrd="0" presId="urn:microsoft.com/office/officeart/2005/8/layout/hierarchy2"/>
    <dgm:cxn modelId="{6196EF77-1B28-4221-864C-63C9C4789B73}" type="presParOf" srcId="{01B90231-6576-4B4D-ABA2-75F54AC44692}" destId="{1D118D64-C050-4E89-8344-6A596A59DBE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FF35-8C71-4B8E-9DDA-D548CB10CEE1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02FDD-C74F-4054-A030-03E35D769F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994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FF35-8C71-4B8E-9DDA-D548CB10CEE1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02FDD-C74F-4054-A030-03E35D769F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164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FF35-8C71-4B8E-9DDA-D548CB10CEE1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02FDD-C74F-4054-A030-03E35D769F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2592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FF35-8C71-4B8E-9DDA-D548CB10CEE1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02FDD-C74F-4054-A030-03E35D769F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21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FF35-8C71-4B8E-9DDA-D548CB10CEE1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02FDD-C74F-4054-A030-03E35D769F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797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FF35-8C71-4B8E-9DDA-D548CB10CEE1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02FDD-C74F-4054-A030-03E35D769F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41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FF35-8C71-4B8E-9DDA-D548CB10CEE1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02FDD-C74F-4054-A030-03E35D769F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02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FF35-8C71-4B8E-9DDA-D548CB10CEE1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02FDD-C74F-4054-A030-03E35D769F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132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FF35-8C71-4B8E-9DDA-D548CB10CEE1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02FDD-C74F-4054-A030-03E35D769F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134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FF35-8C71-4B8E-9DDA-D548CB10CEE1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02FDD-C74F-4054-A030-03E35D769F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58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FF35-8C71-4B8E-9DDA-D548CB10CEE1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02FDD-C74F-4054-A030-03E35D769F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903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DFF35-8C71-4B8E-9DDA-D548CB10CEE1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02FDD-C74F-4054-A030-03E35D769F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6960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2619722"/>
          </a:xfrm>
        </p:spPr>
        <p:txBody>
          <a:bodyPr>
            <a:noAutofit/>
          </a:bodyPr>
          <a:lstStyle/>
          <a:p>
            <a:r>
              <a:rPr lang="ru-RU" dirty="0" smtClean="0"/>
              <a:t>Внешние и внутренние риски дошкольной образовательной организации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ru-RU" sz="2400" dirty="0" smtClean="0"/>
          </a:p>
          <a:p>
            <a:pPr algn="r"/>
            <a:r>
              <a:rPr lang="ru-RU" sz="2400" dirty="0" smtClean="0"/>
              <a:t>Исполнитель:</a:t>
            </a:r>
          </a:p>
          <a:p>
            <a:pPr algn="r"/>
            <a:r>
              <a:rPr lang="ru-RU" sz="2400" smtClean="0"/>
              <a:t>Шевцова Н.А</a:t>
            </a:r>
            <a:endParaRPr lang="ru-RU" sz="2400" dirty="0" smtClean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78963"/>
            <a:ext cx="4752975" cy="336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385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Внутренние риски ДОУ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800" dirty="0" smtClean="0"/>
              <a:t>Исследуя и выделяя внутренние риски в детском саду, можно сгруппировать их различными способами по видам, например :</a:t>
            </a:r>
          </a:p>
          <a:p>
            <a:r>
              <a:rPr lang="ru-RU" sz="2400" dirty="0" smtClean="0"/>
              <a:t>1.Структурные образовательные риски ДОУ (на уровне организации)</a:t>
            </a:r>
          </a:p>
          <a:p>
            <a:r>
              <a:rPr lang="ru-RU" sz="2400" dirty="0" smtClean="0"/>
              <a:t>       1.1.Управленческие риски</a:t>
            </a:r>
          </a:p>
          <a:p>
            <a:r>
              <a:rPr lang="ru-RU" sz="2400" dirty="0" smtClean="0"/>
              <a:t>       1.2.Ресурсные риски</a:t>
            </a:r>
          </a:p>
          <a:p>
            <a:r>
              <a:rPr lang="ru-RU" sz="2400" dirty="0" smtClean="0"/>
              <a:t>2.Педагогические риски (на уровне педагогов, воспитанников, родителей)</a:t>
            </a:r>
          </a:p>
          <a:p>
            <a:r>
              <a:rPr lang="ru-RU" sz="2400" dirty="0" smtClean="0"/>
              <a:t>       2.1.Профессиональные риски</a:t>
            </a:r>
          </a:p>
          <a:p>
            <a:r>
              <a:rPr lang="ru-RU" sz="2400" dirty="0" smtClean="0"/>
              <a:t>       2.2.Личностные риски</a:t>
            </a:r>
          </a:p>
          <a:p>
            <a:endParaRPr lang="ru-RU" sz="2800" dirty="0" smtClean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0032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738946"/>
              </p:ext>
            </p:extLst>
          </p:nvPr>
        </p:nvGraphicFramePr>
        <p:xfrm>
          <a:off x="107504" y="116632"/>
          <a:ext cx="8856984" cy="66464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3605"/>
                <a:gridCol w="6633379"/>
              </a:tblGrid>
              <a:tr h="1814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Группы рисков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Виды рисков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/>
                </a:tc>
              </a:tr>
              <a:tr h="371132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1.Структурные образовательные риски ДОУ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1.1.Управленческие риски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49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1.1.1 Риски планирования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• риск преобладания формального подхода к планированию деятельности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(ориентация на «форму», а не на «содержание» и реальную результативность)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• риск невыполнимости/ошибочности целей и задач планирования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•риск </a:t>
                      </a:r>
                      <a:r>
                        <a:rPr lang="ru-RU" sz="1400" dirty="0" err="1">
                          <a:effectLst/>
                        </a:rPr>
                        <a:t>нереалистичности</a:t>
                      </a:r>
                      <a:r>
                        <a:rPr lang="ru-RU" sz="1400" dirty="0">
                          <a:effectLst/>
                        </a:rPr>
                        <a:t> целей, декларативности  необеспеченности необходимыми механизмами и инструментами реализации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• риск несбалансированности задач обучения, воспитания и развития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/>
                </a:tc>
              </a:tr>
              <a:tr h="9445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1.1.2 Риски  организационной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деятельности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•риск неэффективности механизмов управления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• риск недостаточной взаимосвязанности/ системности в работе структур/подразделений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• риск недостаточного стимулирования активности и инициативности педагогических работников и </a:t>
                      </a:r>
                      <a:r>
                        <a:rPr lang="ru-RU" sz="1400" dirty="0" smtClean="0">
                          <a:effectLst/>
                        </a:rPr>
                        <a:t>т.д.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/>
                </a:tc>
              </a:tr>
              <a:tr h="19003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1.1.3 Риски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контролирующей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деятельности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•риск недостаточности/избыточности контроля со стороны администрации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• риск неоправданного увеличения объема отчетной документации, поступающей в администрацию организации/учреждения от структур/подразделении, педагогических работников и специалистов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•риск неконструктивного вмешательства общественности (родители, обучающиеся и др.) в организацию образовательной деятельности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/>
                </a:tc>
              </a:tr>
              <a:tr h="11357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1.1.4  Риски </a:t>
                      </a:r>
                      <a:r>
                        <a:rPr lang="ru-RU" sz="1600" dirty="0">
                          <a:effectLst/>
                        </a:rPr>
                        <a:t>коррекции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деятельности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• риск несвоевременности принятия мер по коррекции целей планирования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 организационных мероприятий/механизмов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• риск отсутствия системности в организации работы по повышению квалификации административных и педагогических работников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941638" y="14795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944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525390"/>
              </p:ext>
            </p:extLst>
          </p:nvPr>
        </p:nvGraphicFramePr>
        <p:xfrm>
          <a:off x="107504" y="260649"/>
          <a:ext cx="8928992" cy="65363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1682"/>
                <a:gridCol w="6687310"/>
              </a:tblGrid>
              <a:tr h="4189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Группы рисков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Виды рисков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39" marR="60239" marT="0" marB="0"/>
                </a:tc>
              </a:tr>
              <a:tr h="326541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1.2 Ресурсные риски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39" marR="6023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6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1.2.1 Материальные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 • риск субъективности в распределении и использовании финансовых и материальных средств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• риск необеспеченности образовательной деятельности необходимыми техническими средствами обучения (ТСО) и информационными технологиями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• риск несвоевременности в обеспечении работников организации/учреждения ТСО, ИТ и др. материально-техническими ресурсами, необходимыми для реализации образовательной деятельности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39" marR="60239" marT="0" marB="0"/>
                </a:tc>
              </a:tr>
              <a:tr h="1632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1.2.2 Кадровые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•риск профессиональной некомпетентности педагогических кадров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•риск преимущественной ориентации работников на формальные показатели деятельности (зарплата, рейтинг, карьерный рост и др.)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39" marR="60239" marT="0" marB="0"/>
                </a:tc>
              </a:tr>
              <a:tr h="1632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1.2.3 Методические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• риск необеспеченности управленческой и образовательной деятельности качественным научно-методическим обеспечением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•риск неполноты и несвоевременности учебно-методического обеспечения педагогических работников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39" marR="60239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31988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926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12163"/>
              </p:ext>
            </p:extLst>
          </p:nvPr>
        </p:nvGraphicFramePr>
        <p:xfrm>
          <a:off x="107504" y="116632"/>
          <a:ext cx="8928992" cy="66243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1683"/>
                <a:gridCol w="6687309"/>
              </a:tblGrid>
              <a:tr h="4297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Группы рисков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19" marR="294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Виды рисков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19" marR="29419" marT="0" marB="0"/>
                </a:tc>
              </a:tr>
              <a:tr h="506394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2. Педагогические </a:t>
                      </a:r>
                      <a:r>
                        <a:rPr lang="ru-RU" sz="1600" dirty="0" smtClean="0">
                          <a:effectLst/>
                        </a:rPr>
                        <a:t>риски</a:t>
                      </a:r>
                      <a:r>
                        <a:rPr lang="ru-RU" sz="1600" baseline="0" dirty="0" smtClean="0">
                          <a:effectLst/>
                        </a:rPr>
                        <a:t> </a:t>
                      </a:r>
                      <a:r>
                        <a:rPr lang="ru-RU" sz="1600" dirty="0" smtClean="0">
                          <a:effectLst/>
                        </a:rPr>
                        <a:t>(на </a:t>
                      </a:r>
                      <a:r>
                        <a:rPr lang="ru-RU" sz="1600" dirty="0">
                          <a:effectLst/>
                        </a:rPr>
                        <a:t>уровне педагогов, администрации, воспитанников и их родителей/ законных </a:t>
                      </a:r>
                      <a:r>
                        <a:rPr lang="ru-RU" sz="1600" dirty="0" smtClean="0">
                          <a:effectLst/>
                        </a:rPr>
                        <a:t>представителей)</a:t>
                      </a:r>
                      <a:r>
                        <a:rPr lang="ru-RU" sz="1600" baseline="0" dirty="0" smtClean="0">
                          <a:effectLst/>
                        </a:rPr>
                        <a:t>  </a:t>
                      </a:r>
                      <a:r>
                        <a:rPr lang="ru-RU" sz="1600" dirty="0" smtClean="0">
                          <a:effectLst/>
                        </a:rPr>
                        <a:t>2.1 </a:t>
                      </a:r>
                      <a:r>
                        <a:rPr lang="ru-RU" sz="1600" dirty="0">
                          <a:effectLst/>
                        </a:rPr>
                        <a:t>Профессиональные риски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19" marR="2941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50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2.1.1 Содержательные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19" marR="2941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•риск непонимания и неприятия </a:t>
                      </a:r>
                      <a:r>
                        <a:rPr lang="ru-RU" sz="1200" dirty="0" err="1">
                          <a:effectLst/>
                        </a:rPr>
                        <a:t>деятельностно-компетентностной</a:t>
                      </a:r>
                      <a:r>
                        <a:rPr lang="ru-RU" sz="1200" dirty="0">
                          <a:effectLst/>
                        </a:rPr>
                        <a:t> идеологии образовательных реформ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•риск незнания/непонимания основ личностного подхода и технологий индивидуально-ориентированного обучения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•риск непонимания и неприятия идей педагогики сотрудничества и партнерского взаимодействия с воспитанниками и их родителями/законными представителями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•риск незнания современных методов и технологий обучения и воспитания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•риск не владения информационными технологиями (ИТ) для их использования в образовательном процессе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•риск неумения работать в «команде» (</a:t>
                      </a:r>
                      <a:r>
                        <a:rPr lang="ru-RU" sz="1200" dirty="0" err="1">
                          <a:effectLst/>
                        </a:rPr>
                        <a:t>педколлектив</a:t>
                      </a:r>
                      <a:r>
                        <a:rPr lang="ru-RU" sz="1200" dirty="0">
                          <a:effectLst/>
                        </a:rPr>
                        <a:t>, структурное подразделение, методическое объединение, творческая или рабочая группа и т. п.)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19" marR="29419" marT="0" marB="0"/>
                </a:tc>
              </a:tr>
              <a:tr h="14914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2.1.2 Методические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19" marR="2941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•риск неготовности педагогов к квалифицированному отбору новых методик и технологий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• риск внедрения в педагогическую практику научно и методически непроверенных методик и технологий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•риск несистемного и неэффективного использования технологий индивидуально-ориентированного обучения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•риск несистемного и неэффективного использования информационных технологий (ИТ) и электронных средств обучения в образовательном процессе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19" marR="29419" marT="0" marB="0"/>
                </a:tc>
              </a:tr>
              <a:tr h="17915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2.1.3 Ресурсные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19" marR="2941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• риск недостаточности временных ресурсов для качественной подготовки к выполнению профессиональных обязанностей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• риск недостаточности временных ресурсов для рекреации и восстановления психоэмоциональных и физических затрат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• риск недостаточности ТСО и средств учебно-методического обеспечения для качественного выполнения профессиональных обязанностей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•риск недостаточности получаемого в организации/учреждении финансового вознаграждения для качественного выполнения профессиональных обязанностей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19" marR="29419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282950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4244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612973"/>
              </p:ext>
            </p:extLst>
          </p:nvPr>
        </p:nvGraphicFramePr>
        <p:xfrm>
          <a:off x="179512" y="188638"/>
          <a:ext cx="8784975" cy="64807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5527"/>
                <a:gridCol w="6579448"/>
              </a:tblGrid>
              <a:tr h="4375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Группы рисков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Виды рисков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</a:tr>
              <a:tr h="29166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2.2. Личностные риски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381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2.2.1 Психологические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 физические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• риск неприязненного отношения/неприятия ценностей и практики осуществления образовательных реформ со стороны большинства педагогической и научно-педагогической общественности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• риск психологической неготовности к росту требований и внешнего контроля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•риск недостаточности мотивации для качественного выполнения профессиональных обязанностей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•риск неспособности педагогов и администрации к использованию методологии субъект - субъектного взаимодействия с воспитанниками и родителями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•риск психофизических и психоэмоциональных перегрузок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• риск профессионального выгорания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-риски </a:t>
                      </a:r>
                      <a:r>
                        <a:rPr lang="ru-RU" sz="1400" dirty="0" err="1">
                          <a:effectLst/>
                        </a:rPr>
                        <a:t>дезадаптации</a:t>
                      </a:r>
                      <a:r>
                        <a:rPr lang="ru-RU" sz="1400" dirty="0">
                          <a:effectLst/>
                        </a:rPr>
                        <a:t> детей на различных этапах воспитания и обучения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-риски ухудшения взаимоотношений между детьми в группе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</a:tr>
              <a:tr h="25132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2.2.2 Социальные на уровне личности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•риск преимущественно формального отношения воспитанников и их родителей к целям и результатам получения образования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•риск недооценки важности педагогической деятельности по развитию поисково-творческих, исследовательских навыков и умений (дети, родители)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•риск недовольства психофизическими и психоэмоциональными перегрузками со стороны воспитанников и их родителей/законных представителей (в том числе связанные с </a:t>
                      </a:r>
                      <a:r>
                        <a:rPr lang="ru-RU" sz="1400" dirty="0" err="1">
                          <a:effectLst/>
                        </a:rPr>
                        <a:t>перенаполнением</a:t>
                      </a:r>
                      <a:r>
                        <a:rPr lang="ru-RU" sz="1400" dirty="0">
                          <a:effectLst/>
                        </a:rPr>
                        <a:t> группы, а также с увеличением в группе детей с ОВЗ)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35037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864096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	</a:t>
            </a:r>
            <a:r>
              <a:rPr lang="ru-RU" sz="3200" dirty="0" smtClean="0"/>
              <a:t>Проводимый </a:t>
            </a:r>
            <a:r>
              <a:rPr lang="ru-RU" sz="3200" dirty="0"/>
              <a:t>регулярно анализ рисков дошкольного учреждения позволит отслеживать динамику рисков и угроз для </a:t>
            </a:r>
            <a:r>
              <a:rPr lang="ru-RU" sz="3200" dirty="0" smtClean="0"/>
              <a:t>дальнейшей объективной </a:t>
            </a:r>
            <a:r>
              <a:rPr lang="ru-RU" sz="3200" dirty="0"/>
              <a:t>оценки сильных и слабых сторон детского сада.</a:t>
            </a:r>
          </a:p>
          <a:p>
            <a:r>
              <a:rPr lang="ru-RU" sz="3200" dirty="0" smtClean="0"/>
              <a:t>	Следующим </a:t>
            </a:r>
            <a:r>
              <a:rPr lang="ru-RU" sz="3200" dirty="0"/>
              <a:t>этапом становится выработка рекомендаций по сведению рисков к минимуму и выработка стратегии дальнейшего поведения ДОУ для обеспечения конкурентоспособности , использования внутренних резервов, повышения качества оказываемых услуг и </a:t>
            </a:r>
            <a:r>
              <a:rPr lang="ru-RU" sz="3200" dirty="0" smtClean="0"/>
              <a:t>т.д.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658516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dirty="0" smtClean="0"/>
              <a:t>Спасибо за внимание !</a:t>
            </a:r>
            <a:r>
              <a:rPr lang="ru-RU" sz="4800" dirty="0"/>
              <a:t/>
            </a:r>
            <a:br>
              <a:rPr lang="ru-RU" sz="4800" dirty="0"/>
            </a:br>
            <a:endParaRPr lang="ru-RU" sz="48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556792"/>
            <a:ext cx="6480720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84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Внешние риски ДОУ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Выявить внешние риски </a:t>
            </a:r>
            <a:r>
              <a:rPr lang="ru-RU" sz="2800" dirty="0"/>
              <a:t>и проанализировать </a:t>
            </a:r>
            <a:r>
              <a:rPr lang="ru-RU" sz="2800" dirty="0" smtClean="0"/>
              <a:t> последствия их влияния на организацию можно с помощью PEST-анализа. </a:t>
            </a:r>
          </a:p>
          <a:p>
            <a:r>
              <a:rPr lang="ru-RU" sz="2800" dirty="0" smtClean="0"/>
              <a:t>Эта методика позволяет образовательному учреждению произвести оценку состояния важнейших факторов окружающей макросреды и составить прогноз их развития для выявления потенциальных угроз, перерастающих в риски, </a:t>
            </a:r>
            <a:r>
              <a:rPr lang="ru-RU" sz="2800" dirty="0"/>
              <a:t>а </a:t>
            </a:r>
            <a:r>
              <a:rPr lang="ru-RU" sz="2800" dirty="0" smtClean="0"/>
              <a:t>также помогает </a:t>
            </a:r>
            <a:r>
              <a:rPr lang="ru-RU" sz="2800" dirty="0"/>
              <a:t>учесть </a:t>
            </a:r>
            <a:r>
              <a:rPr lang="ru-RU" sz="2800" dirty="0" smtClean="0"/>
              <a:t>открывающиеся возможности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90491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-633650"/>
            <a:ext cx="8352928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pPr algn="ctr"/>
            <a:r>
              <a:rPr lang="ru-RU" sz="3200" dirty="0" smtClean="0"/>
              <a:t>PEST-анализ</a:t>
            </a:r>
            <a:endParaRPr lang="ru-RU" sz="3200" dirty="0"/>
          </a:p>
          <a:p>
            <a:pPr algn="ctr"/>
            <a:r>
              <a:rPr lang="ru-RU" sz="2400" dirty="0"/>
              <a:t>PEST-анализ основан на составлении перечня возможных воздействий по следующим направлениям </a:t>
            </a:r>
            <a:r>
              <a:rPr lang="ru-RU" sz="2400" dirty="0" smtClean="0"/>
              <a:t>:</a:t>
            </a:r>
            <a:endParaRPr lang="ru-RU" sz="2400" dirty="0"/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/>
              <a:t>- политические факторы (Р): какие возможности и угрозы для деятельности организации создает динамика политической ситуации; каковы главные тенденции, которые могут повлиять на ее </a:t>
            </a:r>
            <a:r>
              <a:rPr lang="ru-RU" sz="2000" dirty="0" smtClean="0"/>
              <a:t>деятельность;</a:t>
            </a:r>
            <a:endParaRPr lang="ru-RU" sz="2000" dirty="0"/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/>
              <a:t>- состояние экономики (Е): каковы наиболее существенные ожидаемые события в экономике и как влияет экономическая ситуация на перспективы развития </a:t>
            </a:r>
            <a:r>
              <a:rPr lang="ru-RU" sz="2000" dirty="0" smtClean="0"/>
              <a:t>организации;</a:t>
            </a:r>
            <a:endParaRPr lang="ru-RU" sz="2000" dirty="0"/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/>
              <a:t>- социально-культурные особенности (S): в чем особенности социального, демографического, культурного свойства, которые должны учитываться в работе, определяется динамика потребительских предпочтений, распределение и структура социальных групп населения, возрастная и гендерная </a:t>
            </a:r>
            <a:r>
              <a:rPr lang="ru-RU" sz="2000" dirty="0" smtClean="0"/>
              <a:t>структуру</a:t>
            </a:r>
            <a:r>
              <a:rPr lang="ru-RU" sz="2000" dirty="0"/>
              <a:t>;</a:t>
            </a:r>
            <a:r>
              <a:rPr lang="ru-RU" sz="2000" dirty="0" smtClean="0"/>
              <a:t> </a:t>
            </a:r>
            <a:endParaRPr lang="ru-RU" sz="2000" dirty="0"/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/>
              <a:t>- научно-техническая среда (Т): в какой степени развитие зависит от нововведений и изменений; насколько динамичны темпы научно-технического прогресса в отрасли; какова доля функции НИОКР в деятельности предприятия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122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109588276"/>
              </p:ext>
            </p:extLst>
          </p:nvPr>
        </p:nvGraphicFramePr>
        <p:xfrm>
          <a:off x="971600" y="260648"/>
          <a:ext cx="6343600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256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8030852"/>
              </p:ext>
            </p:extLst>
          </p:nvPr>
        </p:nvGraphicFramePr>
        <p:xfrm>
          <a:off x="611560" y="404664"/>
          <a:ext cx="7920879" cy="59938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60026"/>
                <a:gridCol w="3960853"/>
              </a:tblGrid>
              <a:tr h="2288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Факторы</a:t>
                      </a:r>
                      <a:r>
                        <a:rPr lang="en-US" sz="2800" dirty="0" smtClean="0">
                          <a:effectLst/>
                        </a:rPr>
                        <a:t> PEST</a:t>
                      </a:r>
                      <a:r>
                        <a:rPr lang="ru-RU" sz="2800" dirty="0" smtClean="0">
                          <a:effectLst/>
                        </a:rPr>
                        <a:t>-анализа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1" marR="644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Влияние на ДОУ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1" marR="64401" marT="0" marB="0"/>
                </a:tc>
              </a:tr>
              <a:tr h="54926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u="sng" dirty="0">
                          <a:effectLst/>
                        </a:rPr>
                        <a:t>Политические факторы: 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Текущее законодательство в области дошкольного образования (Закон «Об образовании», Федеральные Государственные Образовательные Стандарты и т.д.) обеспечивает государственное регулирование системы образование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Будущие изменения в законодательстве 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400" dirty="0" smtClean="0">
                          <a:effectLst/>
                        </a:rPr>
                        <a:t>Европейское/международное </a:t>
                      </a:r>
                      <a:r>
                        <a:rPr lang="ru-RU" sz="1400" dirty="0">
                          <a:effectLst/>
                        </a:rPr>
                        <a:t>законодательство (Конвенция о правах ребенка) 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400" dirty="0" smtClean="0">
                          <a:effectLst/>
                        </a:rPr>
                        <a:t>Регулирующие </a:t>
                      </a:r>
                      <a:r>
                        <a:rPr lang="ru-RU" sz="1400" dirty="0">
                          <a:effectLst/>
                        </a:rPr>
                        <a:t>органы и нормы 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400" dirty="0" smtClean="0">
                          <a:effectLst/>
                        </a:rPr>
                        <a:t>Правительственная </a:t>
                      </a:r>
                      <a:r>
                        <a:rPr lang="ru-RU" sz="1400" dirty="0">
                          <a:effectLst/>
                        </a:rPr>
                        <a:t>политика, президентская программа «Дети России» 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Торговая политика 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400" dirty="0" smtClean="0">
                          <a:effectLst/>
                        </a:rPr>
                        <a:t>Ужесточение </a:t>
                      </a:r>
                      <a:r>
                        <a:rPr lang="ru-RU" sz="1400" dirty="0">
                          <a:effectLst/>
                        </a:rPr>
                        <a:t>госконтроля за деятельностью бизнес-субъектов и штрафные санкции (</a:t>
                      </a:r>
                      <a:r>
                        <a:rPr lang="ru-RU" sz="1400" dirty="0" err="1">
                          <a:effectLst/>
                        </a:rPr>
                        <a:t>госзакупки</a:t>
                      </a:r>
                      <a:r>
                        <a:rPr lang="ru-RU" sz="1400" dirty="0">
                          <a:effectLst/>
                        </a:rPr>
                        <a:t>) 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400" dirty="0" smtClean="0">
                          <a:effectLst/>
                        </a:rPr>
                        <a:t>Финансирование</a:t>
                      </a:r>
                      <a:r>
                        <a:rPr lang="ru-RU" sz="1400" dirty="0">
                          <a:effectLst/>
                        </a:rPr>
                        <a:t>, гранты и инициативы 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400" dirty="0" smtClean="0">
                          <a:effectLst/>
                        </a:rPr>
                        <a:t>Экологические </a:t>
                      </a:r>
                      <a:r>
                        <a:rPr lang="ru-RU" sz="1400" dirty="0">
                          <a:effectLst/>
                        </a:rPr>
                        <a:t>проблемы 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400" dirty="0" smtClean="0">
                          <a:effectLst/>
                        </a:rPr>
                        <a:t>Прочее </a:t>
                      </a:r>
                      <a:r>
                        <a:rPr lang="ru-RU" sz="1400" dirty="0">
                          <a:effectLst/>
                        </a:rPr>
                        <a:t>влияние государства в отрасли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1" marR="644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Позволяет решать вопросы долгосрочного планирования, создавая стабильную обстановку, ДОУ  имеет четко обозначенный государственный заказ и государственные ориентиры по отношению к образовательной системе;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Позволяет ДОУ выбрать собственную линию развития, выработать свою концепцию и одновременно диктует некоторые преобразования как обязательные; с получением автономности, ДОУ наряду с самостоятельностью приобретает  и необходимость в повышении правовой компетенции руководителя, более тщательного и внимательного отношения к законодательству о труде, налогах и т.д.;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Ставит ДОУ перед необходимостью заниматься  </a:t>
                      </a:r>
                      <a:r>
                        <a:rPr lang="en-US" sz="1400" dirty="0">
                          <a:effectLst/>
                        </a:rPr>
                        <a:t>PR</a:t>
                      </a:r>
                      <a:r>
                        <a:rPr lang="ru-RU" sz="1400" dirty="0">
                          <a:effectLst/>
                        </a:rPr>
                        <a:t>–технологиями, переосмысливать свою деятельность, осуществлять научно-методическую работу в этом направлении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1" marR="6440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503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609359"/>
              </p:ext>
            </p:extLst>
          </p:nvPr>
        </p:nvGraphicFramePr>
        <p:xfrm>
          <a:off x="683568" y="404664"/>
          <a:ext cx="7920880" cy="6231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60026"/>
                <a:gridCol w="3960854"/>
              </a:tblGrid>
              <a:tr h="379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Факторы PEST–анализа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Влияние на ДОУ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4076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u="sng" dirty="0">
                          <a:effectLst/>
                        </a:rPr>
                        <a:t>Экономические факторы: 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Экономическая </a:t>
                      </a:r>
                      <a:r>
                        <a:rPr lang="ru-RU" sz="1600" dirty="0">
                          <a:effectLst/>
                        </a:rPr>
                        <a:t>ситуация и тенденции в стране 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Уровень инфляции 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Инвестиционный климат в отрасли 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Заграничные экономические системы и тенденции 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Общие </a:t>
                      </a:r>
                      <a:r>
                        <a:rPr lang="ru-RU" sz="1600" dirty="0">
                          <a:effectLst/>
                        </a:rPr>
                        <a:t>проблемы налогообложения 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Сезонность </a:t>
                      </a:r>
                      <a:r>
                        <a:rPr lang="ru-RU" sz="1600" dirty="0">
                          <a:effectLst/>
                        </a:rPr>
                        <a:t>/ влияние погоды (заболевания детей, невыполнение норм питания) 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Рынок и торговые циклы (</a:t>
                      </a:r>
                      <a:r>
                        <a:rPr lang="ru-RU" sz="1600" dirty="0" err="1">
                          <a:effectLst/>
                        </a:rPr>
                        <a:t>госзакупки</a:t>
                      </a:r>
                      <a:r>
                        <a:rPr lang="ru-RU" sz="1600" dirty="0">
                          <a:effectLst/>
                        </a:rPr>
                        <a:t>) 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Платежеспособный </a:t>
                      </a:r>
                      <a:r>
                        <a:rPr lang="ru-RU" sz="1600" dirty="0">
                          <a:effectLst/>
                        </a:rPr>
                        <a:t>спрос 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Специфика деятельности ДОУ 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Потребности детей, посещающих ДОУ 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Основные </a:t>
                      </a:r>
                      <a:r>
                        <a:rPr lang="ru-RU" sz="1600" dirty="0">
                          <a:effectLst/>
                        </a:rPr>
                        <a:t>внешние издержки (на содержание и приобретение имущества) 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Энергоносители 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Транспорт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Способствует формированию системы образования как рыночной сферы; позволяет самостоятельно определять и реализовывать финансовую политику, однако можно предвидеть и ряд негативных последствий (ликвидация логопедических групп, вынужденное сокращение кадров); побуждает ДОУ к поиску альтернативных источников финансирования (гранты, получение инвестиций общественности, предприятий, оказание платных образовательных услуг и др.); реализация маркетингового подхода к управлению, стратегическому и тактическому планированию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2326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961279"/>
              </p:ext>
            </p:extLst>
          </p:nvPr>
        </p:nvGraphicFramePr>
        <p:xfrm>
          <a:off x="395536" y="476672"/>
          <a:ext cx="8352927" cy="61639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76027"/>
                <a:gridCol w="4176900"/>
              </a:tblGrid>
              <a:tr h="3754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Факторы PEST–анализа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Влияние на ДОУ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732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u="sng" dirty="0">
                          <a:effectLst/>
                        </a:rPr>
                        <a:t>Социальные факторы: 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Демография </a:t>
                      </a:r>
                      <a:endParaRPr lang="ru-RU" sz="1600" dirty="0">
                        <a:effectLst/>
                      </a:endParaRPr>
                    </a:p>
                    <a:p>
                      <a:pPr marL="285750" indent="-2857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Изменения </a:t>
                      </a:r>
                      <a:r>
                        <a:rPr lang="ru-RU" sz="1600" dirty="0">
                          <a:effectLst/>
                        </a:rPr>
                        <a:t>законодательства, затрагивающие социальные факторы 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Структура доходов и расходов (сметы) 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Базовые </a:t>
                      </a:r>
                      <a:r>
                        <a:rPr lang="ru-RU" sz="1600" dirty="0">
                          <a:effectLst/>
                        </a:rPr>
                        <a:t>ценности населения 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Тенденции </a:t>
                      </a:r>
                      <a:r>
                        <a:rPr lang="ru-RU" sz="1600" dirty="0">
                          <a:effectLst/>
                        </a:rPr>
                        <a:t>образа жизни 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Бренд</a:t>
                      </a:r>
                      <a:r>
                        <a:rPr lang="ru-RU" sz="1600" dirty="0">
                          <a:effectLst/>
                        </a:rPr>
                        <a:t>, репутация, имидж Дошкольного Учреждения 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Модели </a:t>
                      </a:r>
                      <a:r>
                        <a:rPr lang="ru-RU" sz="1600" dirty="0">
                          <a:effectLst/>
                        </a:rPr>
                        <a:t>поведения родителей в зависимости от их географического проживания (центр, поселок) 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Мода </a:t>
                      </a:r>
                      <a:r>
                        <a:rPr lang="ru-RU" sz="1600" dirty="0">
                          <a:effectLst/>
                        </a:rPr>
                        <a:t>и образцы для подражания (А в других детских садах…) 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Главные события и факторы влияния 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Предпочтения воспитанников 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Представления СМИ 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Этнические </a:t>
                      </a:r>
                      <a:r>
                        <a:rPr lang="ru-RU" sz="1600" dirty="0">
                          <a:effectLst/>
                        </a:rPr>
                        <a:t>/ религиозные факторы 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</a:rPr>
                        <a:t>Реклама </a:t>
                      </a:r>
                      <a:r>
                        <a:rPr lang="ru-RU" sz="1600" dirty="0">
                          <a:effectLst/>
                        </a:rPr>
                        <a:t>и связи с общественностью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Ведение целенаправленной работы по созданию привлекательного имиджа ДОУ для потенциальных и реальных потребителей услуг; расширение социального партнерства; демографический рост способствует повышению спроса на места в ДОУ и увеличение набора детей в группы; на выбор ДОУ влияет расположение около дома, престиж педагога, преемственность и воспитание хорошего качества; обеспечение ребенку психологического комфорта и безопасности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9918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6720619"/>
              </p:ext>
            </p:extLst>
          </p:nvPr>
        </p:nvGraphicFramePr>
        <p:xfrm>
          <a:off x="539552" y="404664"/>
          <a:ext cx="8136903" cy="62316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68027"/>
                <a:gridCol w="4068876"/>
              </a:tblGrid>
              <a:tr h="4518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Факторы PEST–анализа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Влияние на ДОУ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408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u="sng" dirty="0">
                          <a:effectLst/>
                        </a:rPr>
                        <a:t>Технологические факторы: </a:t>
                      </a:r>
                    </a:p>
                    <a:p>
                      <a:pPr marL="285750" indent="-285750" algn="l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800" dirty="0" smtClean="0">
                          <a:effectLst/>
                        </a:rPr>
                        <a:t>Финансирование </a:t>
                      </a:r>
                      <a:r>
                        <a:rPr lang="ru-RU" sz="1800" dirty="0">
                          <a:effectLst/>
                        </a:rPr>
                        <a:t>Информативно-Коммуникативных Технологий </a:t>
                      </a:r>
                    </a:p>
                    <a:p>
                      <a:pPr marL="285750" indent="-285750" algn="l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800" dirty="0" smtClean="0">
                          <a:effectLst/>
                        </a:rPr>
                        <a:t>Внедрение </a:t>
                      </a:r>
                      <a:r>
                        <a:rPr lang="ru-RU" sz="1800" dirty="0">
                          <a:effectLst/>
                        </a:rPr>
                        <a:t>и развитие Информативно-Коммуникативных Технологий </a:t>
                      </a:r>
                    </a:p>
                    <a:p>
                      <a:pPr marL="285750" indent="-285750" algn="l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800" dirty="0" smtClean="0">
                          <a:effectLst/>
                        </a:rPr>
                        <a:t>Зрелость </a:t>
                      </a:r>
                      <a:r>
                        <a:rPr lang="ru-RU" sz="1800" dirty="0">
                          <a:effectLst/>
                        </a:rPr>
                        <a:t>технологий (не использование программных продуктов) </a:t>
                      </a:r>
                    </a:p>
                    <a:p>
                      <a:pPr marL="285750" indent="-285750" algn="l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800" dirty="0" smtClean="0">
                          <a:effectLst/>
                        </a:rPr>
                        <a:t>Изменение </a:t>
                      </a:r>
                      <a:r>
                        <a:rPr lang="ru-RU" sz="1800" dirty="0">
                          <a:effectLst/>
                        </a:rPr>
                        <a:t>и адаптация новых </a:t>
                      </a:r>
                      <a:r>
                        <a:rPr lang="ru-RU" sz="1800" dirty="0" smtClean="0">
                          <a:effectLst/>
                        </a:rPr>
                        <a:t>технологий</a:t>
                      </a:r>
                      <a:endParaRPr lang="ru-RU" sz="1800" dirty="0">
                        <a:effectLst/>
                      </a:endParaRPr>
                    </a:p>
                    <a:p>
                      <a:pPr marL="285750" indent="-285750" algn="l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>
                          <a:effectLst/>
                        </a:rPr>
                        <a:t>Информация и коммуникации, влияние интернета </a:t>
                      </a:r>
                    </a:p>
                    <a:p>
                      <a:pPr marL="285750" indent="-285750" algn="l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800" dirty="0" smtClean="0">
                          <a:effectLst/>
                        </a:rPr>
                        <a:t>Законодательство </a:t>
                      </a:r>
                      <a:r>
                        <a:rPr lang="ru-RU" sz="1800" dirty="0">
                          <a:effectLst/>
                        </a:rPr>
                        <a:t>по технологиям </a:t>
                      </a:r>
                    </a:p>
                    <a:p>
                      <a:pPr marL="285750" indent="-285750" algn="l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800" dirty="0" smtClean="0">
                          <a:effectLst/>
                        </a:rPr>
                        <a:t>Потенциал </a:t>
                      </a:r>
                      <a:r>
                        <a:rPr lang="ru-RU" sz="1800" dirty="0">
                          <a:effectLst/>
                        </a:rPr>
                        <a:t>инноваций </a:t>
                      </a: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800" dirty="0" smtClean="0">
                          <a:effectLst/>
                        </a:rPr>
                        <a:t>Доступ </a:t>
                      </a:r>
                      <a:r>
                        <a:rPr lang="ru-RU" sz="1800" dirty="0">
                          <a:effectLst/>
                        </a:rPr>
                        <a:t>к технологиям, лицензирование, патенты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 одной стороны повышается информативность образовательной среды, с другой - ставит перед необходимостью качественной новой подготовки кадров в условиях применения новых  методов и приемов воспитания на основе современных технологий и внедрении здоровье сберегающих технологий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33525" y="23590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063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-79653"/>
            <a:ext cx="8424936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sz="2400" dirty="0" smtClean="0"/>
              <a:t>В </a:t>
            </a:r>
            <a:r>
              <a:rPr lang="ru-RU" sz="2400" dirty="0"/>
              <a:t>каждой из этих четырёх групп в качестве главных факторов, оказывающих наибольшее влияние, необходимо выделить такие, как: </a:t>
            </a:r>
            <a:endParaRPr lang="ru-RU" sz="2400" dirty="0" smtClean="0"/>
          </a:p>
          <a:p>
            <a:endParaRPr lang="ru-RU" dirty="0"/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2000" dirty="0"/>
              <a:t>политическую деятельность федеральных, региональных и местных органов власти, законодательное регулирование деятельности образовательных учреждений в РФ, налоговую политику (среди политико–правовых факторов); </a:t>
            </a:r>
            <a:endParaRPr lang="ru-RU" sz="2000" dirty="0" smtClean="0"/>
          </a:p>
          <a:p>
            <a:pPr marL="285750" lvl="0" indent="-285750">
              <a:buFont typeface="Wingdings" pitchFamily="2" charset="2"/>
              <a:buChar char="Ø"/>
            </a:pPr>
            <a:endParaRPr lang="ru-RU" sz="2000" dirty="0"/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2000" dirty="0"/>
              <a:t>уровень и качество жизни населения, социальную дифференциацию населения, традиции, обычаи, привычки и социальную активность населения (среди социокультурных); </a:t>
            </a:r>
            <a:endParaRPr lang="ru-RU" sz="2000" dirty="0" smtClean="0"/>
          </a:p>
          <a:p>
            <a:pPr marL="285750" lvl="0" indent="-285750">
              <a:buFont typeface="Wingdings" pitchFamily="2" charset="2"/>
              <a:buChar char="Ø"/>
            </a:pPr>
            <a:endParaRPr lang="ru-RU" sz="2000" dirty="0"/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2000" dirty="0"/>
              <a:t> официальный прожиточный минимум, уровень конкуренции, развитость рыночной инфраструктуры и направления инвестиционной политики (среди экономических факторов); </a:t>
            </a:r>
            <a:endParaRPr lang="ru-RU" sz="2000" dirty="0" smtClean="0"/>
          </a:p>
          <a:p>
            <a:pPr marL="285750" lvl="0" indent="-285750">
              <a:buFont typeface="Wingdings" pitchFamily="2" charset="2"/>
              <a:buChar char="Ø"/>
            </a:pPr>
            <a:endParaRPr lang="ru-RU" sz="2000" dirty="0"/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/>
              <a:t>компьютерную грамотность, возможность подключения к интернету и другим средствам связи, уровень развития соответствующей техники и технологии (среди технико–технологических факторов)</a:t>
            </a:r>
          </a:p>
        </p:txBody>
      </p:sp>
    </p:spTree>
    <p:extLst>
      <p:ext uri="{BB962C8B-B14F-4D97-AF65-F5344CB8AC3E}">
        <p14:creationId xmlns:p14="http://schemas.microsoft.com/office/powerpoint/2010/main" val="29345849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1592</Words>
  <Application>Microsoft Office PowerPoint</Application>
  <PresentationFormat>Экран (4:3)</PresentationFormat>
  <Paragraphs>187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Тема Office</vt:lpstr>
      <vt:lpstr>Внешние и внутренние риски дошкольной образовательной организации</vt:lpstr>
      <vt:lpstr>Внешние риски ДОУ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Внутренние риски ДОУ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 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Внешние и внутренние риски дошкольной образовательной организации</dc:title>
  <dc:creator>дети</dc:creator>
  <cp:lastModifiedBy>User7</cp:lastModifiedBy>
  <cp:revision>15</cp:revision>
  <dcterms:created xsi:type="dcterms:W3CDTF">2015-03-21T06:00:07Z</dcterms:created>
  <dcterms:modified xsi:type="dcterms:W3CDTF">2022-03-30T11:38:39Z</dcterms:modified>
</cp:coreProperties>
</file>